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6" r:id="rId8"/>
    <p:sldId id="263" r:id="rId9"/>
    <p:sldId id="267" r:id="rId10"/>
    <p:sldId id="268" r:id="rId11"/>
    <p:sldId id="269" r:id="rId12"/>
    <p:sldId id="270"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14" autoAdjust="0"/>
  </p:normalViewPr>
  <p:slideViewPr>
    <p:cSldViewPr>
      <p:cViewPr varScale="1">
        <p:scale>
          <a:sx n="87" d="100"/>
          <a:sy n="87"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22098708249704"/>
          <c:y val="3.5914010816902757E-2"/>
          <c:w val="0.72495548350573824"/>
          <c:h val="0.85093320721120724"/>
        </c:manualLayout>
      </c:layout>
      <c:barChart>
        <c:barDir val="col"/>
        <c:grouping val="clustered"/>
        <c:varyColors val="0"/>
        <c:ser>
          <c:idx val="0"/>
          <c:order val="0"/>
          <c:tx>
            <c:strRef>
              <c:f>Sheet1!$B$1</c:f>
              <c:strCache>
                <c:ptCount val="1"/>
                <c:pt idx="0">
                  <c:v>Primary sector of industry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生産(付加価値額)</c:v>
                </c:pt>
              </c:strCache>
            </c:strRef>
          </c:cat>
          <c:val>
            <c:numRef>
              <c:f>Sheet1!$B$2</c:f>
              <c:numCache>
                <c:formatCode>General</c:formatCode>
                <c:ptCount val="1"/>
                <c:pt idx="0">
                  <c:v>36</c:v>
                </c:pt>
              </c:numCache>
            </c:numRef>
          </c:val>
          <c:extLst>
            <c:ext xmlns:c16="http://schemas.microsoft.com/office/drawing/2014/chart" uri="{C3380CC4-5D6E-409C-BE32-E72D297353CC}">
              <c16:uniqueId val="{00000000-8771-403B-8133-7C4AD50A36BB}"/>
            </c:ext>
          </c:extLst>
        </c:ser>
        <c:ser>
          <c:idx val="1"/>
          <c:order val="1"/>
          <c:tx>
            <c:strRef>
              <c:f>Sheet1!$C$1</c:f>
              <c:strCache>
                <c:ptCount val="1"/>
                <c:pt idx="0">
                  <c:v>Secondry sector of industry</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生産(付加価値額)</c:v>
                </c:pt>
              </c:strCache>
            </c:strRef>
          </c:cat>
          <c:val>
            <c:numRef>
              <c:f>Sheet1!$C$2</c:f>
              <c:numCache>
                <c:formatCode>#,##0</c:formatCode>
                <c:ptCount val="1"/>
                <c:pt idx="0">
                  <c:v>9507</c:v>
                </c:pt>
              </c:numCache>
            </c:numRef>
          </c:val>
          <c:extLst>
            <c:ext xmlns:c16="http://schemas.microsoft.com/office/drawing/2014/chart" uri="{C3380CC4-5D6E-409C-BE32-E72D297353CC}">
              <c16:uniqueId val="{00000001-8771-403B-8133-7C4AD50A36BB}"/>
            </c:ext>
          </c:extLst>
        </c:ser>
        <c:ser>
          <c:idx val="2"/>
          <c:order val="2"/>
          <c:tx>
            <c:strRef>
              <c:f>Sheet1!$D$1</c:f>
              <c:strCache>
                <c:ptCount val="1"/>
                <c:pt idx="0">
                  <c:v>Tertinary sector of industry</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生産(付加価値額)</c:v>
                </c:pt>
              </c:strCache>
            </c:strRef>
          </c:cat>
          <c:val>
            <c:numRef>
              <c:f>Sheet1!$D$2</c:f>
              <c:numCache>
                <c:formatCode>#,##0</c:formatCode>
                <c:ptCount val="1"/>
                <c:pt idx="0">
                  <c:v>20664</c:v>
                </c:pt>
              </c:numCache>
            </c:numRef>
          </c:val>
          <c:extLst>
            <c:ext xmlns:c16="http://schemas.microsoft.com/office/drawing/2014/chart" uri="{C3380CC4-5D6E-409C-BE32-E72D297353CC}">
              <c16:uniqueId val="{00000002-8771-403B-8133-7C4AD50A36BB}"/>
            </c:ext>
          </c:extLst>
        </c:ser>
        <c:dLbls>
          <c:dLblPos val="outEnd"/>
          <c:showLegendKey val="0"/>
          <c:showVal val="1"/>
          <c:showCatName val="0"/>
          <c:showSerName val="0"/>
          <c:showPercent val="0"/>
          <c:showBubbleSize val="0"/>
        </c:dLbls>
        <c:gapWidth val="219"/>
        <c:overlap val="-27"/>
        <c:axId val="58146304"/>
        <c:axId val="64551680"/>
      </c:barChart>
      <c:catAx>
        <c:axId val="58146304"/>
        <c:scaling>
          <c:orientation val="minMax"/>
        </c:scaling>
        <c:delete val="1"/>
        <c:axPos val="b"/>
        <c:numFmt formatCode="General" sourceLinked="1"/>
        <c:majorTickMark val="none"/>
        <c:minorTickMark val="none"/>
        <c:tickLblPos val="nextTo"/>
        <c:crossAx val="64551680"/>
        <c:crosses val="autoZero"/>
        <c:auto val="1"/>
        <c:lblAlgn val="ctr"/>
        <c:lblOffset val="100"/>
        <c:noMultiLvlLbl val="0"/>
      </c:catAx>
      <c:valAx>
        <c:axId val="645516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ltLang="ja-JP" dirty="0" smtClean="0">
                    <a:solidFill>
                      <a:schemeClr val="tx1"/>
                    </a:solidFill>
                  </a:rPr>
                  <a:t>Hundred</a:t>
                </a:r>
                <a:r>
                  <a:rPr lang="en-US" altLang="ja-JP" baseline="0" dirty="0" smtClean="0">
                    <a:solidFill>
                      <a:schemeClr val="tx1"/>
                    </a:solidFill>
                  </a:rPr>
                  <a:t> million</a:t>
                </a:r>
                <a:endParaRPr lang="ja-JP" altLang="en-US" dirty="0">
                  <a:solidFill>
                    <a:schemeClr val="tx1"/>
                  </a:solidFill>
                </a:endParaRPr>
              </a:p>
            </c:rich>
          </c:tx>
          <c:layout>
            <c:manualLayout>
              <c:xMode val="edge"/>
              <c:yMode val="edge"/>
              <c:x val="3.349673202614379E-2"/>
              <c:y val="0.7007577899027839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8146304"/>
        <c:crosses val="autoZero"/>
        <c:crossBetween val="between"/>
      </c:valAx>
      <c:spPr>
        <a:noFill/>
        <a:ln>
          <a:noFill/>
        </a:ln>
        <a:effectLst/>
      </c:spPr>
    </c:plotArea>
    <c:legend>
      <c:legendPos val="b"/>
      <c:layout>
        <c:manualLayout>
          <c:xMode val="edge"/>
          <c:yMode val="edge"/>
          <c:x val="0.19228835366167463"/>
          <c:y val="0.22103821858931669"/>
          <c:w val="0.47816813339509034"/>
          <c:h val="0.2886298421313169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Income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Compensation of employees</c:v>
                </c:pt>
                <c:pt idx="1">
                  <c:v>Others</c:v>
                </c:pt>
              </c:strCache>
            </c:strRef>
          </c:cat>
          <c:val>
            <c:numRef>
              <c:f>Sheet1!$B$2:$B$3</c:f>
              <c:numCache>
                <c:formatCode>#,##0</c:formatCode>
                <c:ptCount val="2"/>
                <c:pt idx="0">
                  <c:v>16009</c:v>
                </c:pt>
                <c:pt idx="1">
                  <c:v>14198</c:v>
                </c:pt>
              </c:numCache>
            </c:numRef>
          </c:val>
          <c:extLst>
            <c:ext xmlns:c16="http://schemas.microsoft.com/office/drawing/2014/chart" uri="{C3380CC4-5D6E-409C-BE32-E72D297353CC}">
              <c16:uniqueId val="{00000000-403F-4FCE-BE58-41EF49777B46}"/>
            </c:ext>
          </c:extLst>
        </c:ser>
        <c:ser>
          <c:idx val="1"/>
          <c:order val="1"/>
          <c:tx>
            <c:strRef>
              <c:f>Sheet1!$C$1</c:f>
              <c:strCache>
                <c:ptCount val="1"/>
                <c:pt idx="0">
                  <c:v>inflow</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Compensation of employees</c:v>
                </c:pt>
                <c:pt idx="1">
                  <c:v>Others</c:v>
                </c:pt>
              </c:strCache>
            </c:strRef>
          </c:cat>
          <c:val>
            <c:numRef>
              <c:f>Sheet1!$C$2:$C$3</c:f>
              <c:numCache>
                <c:formatCode>General</c:formatCode>
                <c:ptCount val="2"/>
                <c:pt idx="0" formatCode="#,##0">
                  <c:v>1217</c:v>
                </c:pt>
                <c:pt idx="1">
                  <c:v>437</c:v>
                </c:pt>
              </c:numCache>
            </c:numRef>
          </c:val>
          <c:extLst>
            <c:ext xmlns:c16="http://schemas.microsoft.com/office/drawing/2014/chart" uri="{C3380CC4-5D6E-409C-BE32-E72D297353CC}">
              <c16:uniqueId val="{00000001-403F-4FCE-BE58-41EF49777B46}"/>
            </c:ext>
          </c:extLst>
        </c:ser>
        <c:dLbls>
          <c:dLblPos val="ctr"/>
          <c:showLegendKey val="0"/>
          <c:showVal val="1"/>
          <c:showCatName val="0"/>
          <c:showSerName val="0"/>
          <c:showPercent val="0"/>
          <c:showBubbleSize val="0"/>
        </c:dLbls>
        <c:gapWidth val="150"/>
        <c:overlap val="100"/>
        <c:axId val="58365952"/>
        <c:axId val="100554368"/>
      </c:barChart>
      <c:catAx>
        <c:axId val="5836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00554368"/>
        <c:crosses val="autoZero"/>
        <c:auto val="1"/>
        <c:lblAlgn val="ctr"/>
        <c:lblOffset val="100"/>
        <c:noMultiLvlLbl val="0"/>
      </c:catAx>
      <c:valAx>
        <c:axId val="100554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ltLang="ja-JP" dirty="0" smtClean="0"/>
                  <a:t>Hundred</a:t>
                </a:r>
                <a:r>
                  <a:rPr lang="en-US" altLang="ja-JP" baseline="0" dirty="0" smtClean="0"/>
                  <a:t> million</a:t>
                </a:r>
                <a:endParaRPr lang="ja-JP" altLang="en-US" dirty="0"/>
              </a:p>
            </c:rich>
          </c:tx>
          <c:layout>
            <c:manualLayout>
              <c:xMode val="edge"/>
              <c:yMode val="edge"/>
              <c:x val="5.1470588235294115E-2"/>
              <c:y val="0.66864651746198522"/>
            </c:manualLayout>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83659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Expenditure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Private consumption</c:v>
                </c:pt>
                <c:pt idx="1">
                  <c:v>Private investment</c:v>
                </c:pt>
                <c:pt idx="2">
                  <c:v>Others</c:v>
                </c:pt>
              </c:strCache>
            </c:strRef>
          </c:cat>
          <c:val>
            <c:numRef>
              <c:f>Sheet1!$B$2:$B$4</c:f>
              <c:numCache>
                <c:formatCode>General</c:formatCode>
                <c:ptCount val="3"/>
                <c:pt idx="0">
                  <c:v>16210</c:v>
                </c:pt>
                <c:pt idx="1">
                  <c:v>4162</c:v>
                </c:pt>
                <c:pt idx="2">
                  <c:v>4162</c:v>
                </c:pt>
              </c:numCache>
            </c:numRef>
          </c:val>
          <c:extLst>
            <c:ext xmlns:c16="http://schemas.microsoft.com/office/drawing/2014/chart" uri="{C3380CC4-5D6E-409C-BE32-E72D297353CC}">
              <c16:uniqueId val="{00000000-BD93-4D2A-8BE2-CBD95E99CF09}"/>
            </c:ext>
          </c:extLst>
        </c:ser>
        <c:ser>
          <c:idx val="1"/>
          <c:order val="1"/>
          <c:tx>
            <c:strRef>
              <c:f>Sheet1!$C$1</c:f>
              <c:strCache>
                <c:ptCount val="1"/>
                <c:pt idx="0">
                  <c:v>Inflow</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BD93-4D2A-8BE2-CBD95E99C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Private consumption</c:v>
                </c:pt>
                <c:pt idx="1">
                  <c:v>Private investment</c:v>
                </c:pt>
                <c:pt idx="2">
                  <c:v>Others</c:v>
                </c:pt>
              </c:strCache>
            </c:strRef>
          </c:cat>
          <c:val>
            <c:numRef>
              <c:f>Sheet1!$C$2:$C$4</c:f>
              <c:numCache>
                <c:formatCode>General</c:formatCode>
                <c:ptCount val="3"/>
                <c:pt idx="0">
                  <c:v>0</c:v>
                </c:pt>
                <c:pt idx="1">
                  <c:v>628</c:v>
                </c:pt>
                <c:pt idx="2">
                  <c:v>1563</c:v>
                </c:pt>
              </c:numCache>
            </c:numRef>
          </c:val>
          <c:extLst>
            <c:ext xmlns:c16="http://schemas.microsoft.com/office/drawing/2014/chart" uri="{C3380CC4-5D6E-409C-BE32-E72D297353CC}">
              <c16:uniqueId val="{00000002-BD93-4D2A-8BE2-CBD95E99CF09}"/>
            </c:ext>
          </c:extLst>
        </c:ser>
        <c:ser>
          <c:idx val="2"/>
          <c:order val="2"/>
          <c:tx>
            <c:strRef>
              <c:f>Sheet1!$D$1</c:f>
              <c:strCache>
                <c:ptCount val="1"/>
                <c:pt idx="0">
                  <c:v>Outflow</c:v>
                </c:pt>
              </c:strCache>
            </c:strRef>
          </c:tx>
          <c:spPr>
            <a:solidFill>
              <a:schemeClr val="accent3"/>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3-BD93-4D2A-8BE2-CBD95E99CF09}"/>
                </c:ext>
              </c:extLst>
            </c:dLbl>
            <c:dLbl>
              <c:idx val="2"/>
              <c:delete val="1"/>
              <c:extLst>
                <c:ext xmlns:c15="http://schemas.microsoft.com/office/drawing/2012/chart" uri="{CE6537A1-D6FC-4f65-9D91-7224C49458BB}"/>
                <c:ext xmlns:c16="http://schemas.microsoft.com/office/drawing/2014/chart" uri="{C3380CC4-5D6E-409C-BE32-E72D297353CC}">
                  <c16:uniqueId val="{00000004-BD93-4D2A-8BE2-CBD95E99C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Private consumption</c:v>
                </c:pt>
                <c:pt idx="1">
                  <c:v>Private investment</c:v>
                </c:pt>
                <c:pt idx="2">
                  <c:v>Others</c:v>
                </c:pt>
              </c:strCache>
            </c:strRef>
          </c:cat>
          <c:val>
            <c:numRef>
              <c:f>Sheet1!$D$2:$D$4</c:f>
              <c:numCache>
                <c:formatCode>General</c:formatCode>
                <c:ptCount val="3"/>
                <c:pt idx="0">
                  <c:v>3844</c:v>
                </c:pt>
                <c:pt idx="1">
                  <c:v>0</c:v>
                </c:pt>
                <c:pt idx="2">
                  <c:v>0</c:v>
                </c:pt>
              </c:numCache>
            </c:numRef>
          </c:val>
          <c:extLst>
            <c:ext xmlns:c16="http://schemas.microsoft.com/office/drawing/2014/chart" uri="{C3380CC4-5D6E-409C-BE32-E72D297353CC}">
              <c16:uniqueId val="{00000005-BD93-4D2A-8BE2-CBD95E99CF09}"/>
            </c:ext>
          </c:extLst>
        </c:ser>
        <c:dLbls>
          <c:dLblPos val="ctr"/>
          <c:showLegendKey val="0"/>
          <c:showVal val="1"/>
          <c:showCatName val="0"/>
          <c:showSerName val="0"/>
          <c:showPercent val="0"/>
          <c:showBubbleSize val="0"/>
        </c:dLbls>
        <c:gapWidth val="150"/>
        <c:overlap val="100"/>
        <c:axId val="131239936"/>
        <c:axId val="58998784"/>
      </c:barChart>
      <c:catAx>
        <c:axId val="131239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58998784"/>
        <c:crosses val="autoZero"/>
        <c:auto val="1"/>
        <c:lblAlgn val="ctr"/>
        <c:lblOffset val="100"/>
        <c:noMultiLvlLbl val="0"/>
      </c:catAx>
      <c:valAx>
        <c:axId val="58998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330" b="0" i="0" u="none" strike="noStrike" kern="1200" baseline="0">
                    <a:solidFill>
                      <a:schemeClr val="tx1"/>
                    </a:solidFill>
                    <a:latin typeface="+mn-lt"/>
                    <a:ea typeface="+mn-ea"/>
                    <a:cs typeface="+mn-cs"/>
                  </a:defRPr>
                </a:pPr>
                <a:r>
                  <a:rPr lang="en-US" altLang="ja-JP" dirty="0" smtClean="0">
                    <a:solidFill>
                      <a:schemeClr val="tx1"/>
                    </a:solidFill>
                  </a:rPr>
                  <a:t>Hundred</a:t>
                </a:r>
                <a:r>
                  <a:rPr lang="en-US" altLang="ja-JP" baseline="0" dirty="0" smtClean="0">
                    <a:solidFill>
                      <a:schemeClr val="tx1"/>
                    </a:solidFill>
                  </a:rPr>
                  <a:t> million</a:t>
                </a:r>
                <a:endParaRPr lang="ja-JP" altLang="en-US" dirty="0">
                  <a:solidFill>
                    <a:schemeClr val="tx1"/>
                  </a:solidFill>
                </a:endParaRPr>
              </a:p>
            </c:rich>
          </c:tx>
          <c:layout>
            <c:manualLayout>
              <c:xMode val="edge"/>
              <c:yMode val="edge"/>
              <c:x val="3.2679738562091505E-2"/>
              <c:y val="0.634702705236872"/>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1239936"/>
        <c:crosses val="autoZero"/>
        <c:crossBetween val="between"/>
      </c:valAx>
      <c:spPr>
        <a:noFill/>
        <a:ln w="25400">
          <a:noFill/>
        </a:ln>
        <a:effectLst/>
      </c:spPr>
    </c:plotArea>
    <c:legend>
      <c:legendPos val="b"/>
      <c:layout>
        <c:manualLayout>
          <c:xMode val="edge"/>
          <c:yMode val="edge"/>
          <c:x val="0.26169717832993761"/>
          <c:y val="9.5597486165200807E-2"/>
          <c:w val="0.64155895603677837"/>
          <c:h val="4.877310929416250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0.14384</cdr:x>
      <cdr:y>0.9669</cdr:y>
    </cdr:from>
    <cdr:to>
      <cdr:x>0.34766</cdr:x>
      <cdr:y>1</cdr:y>
    </cdr:to>
    <cdr:sp macro="" textlink="">
      <cdr:nvSpPr>
        <cdr:cNvPr id="2" name="テキスト ボックス 1"/>
        <cdr:cNvSpPr txBox="1"/>
      </cdr:nvSpPr>
      <cdr:spPr>
        <a:xfrm xmlns:a="http://schemas.openxmlformats.org/drawingml/2006/main">
          <a:off x="558974" y="4339679"/>
          <a:ext cx="79208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0.28903</cdr:x>
      <cdr:y>0.07451</cdr:y>
    </cdr:from>
    <cdr:to>
      <cdr:x>0.60403</cdr:x>
      <cdr:y>0.13412</cdr:y>
    </cdr:to>
    <cdr:sp macro="" textlink="">
      <cdr:nvSpPr>
        <cdr:cNvPr id="2" name="テキスト ボックス 1"/>
        <cdr:cNvSpPr txBox="1"/>
      </cdr:nvSpPr>
      <cdr:spPr>
        <a:xfrm xmlns:a="http://schemas.openxmlformats.org/drawingml/2006/main">
          <a:off x="1123231" y="360040"/>
          <a:ext cx="1224136"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0.28903</cdr:x>
      <cdr:y>0.10432</cdr:y>
    </cdr:from>
    <cdr:to>
      <cdr:x>0.82638</cdr:x>
      <cdr:y>0.23844</cdr:y>
    </cdr:to>
    <cdr:sp macro="" textlink="">
      <cdr:nvSpPr>
        <cdr:cNvPr id="3" name="テキスト ボックス 2"/>
        <cdr:cNvSpPr txBox="1"/>
      </cdr:nvSpPr>
      <cdr:spPr>
        <a:xfrm xmlns:a="http://schemas.openxmlformats.org/drawingml/2006/main">
          <a:off x="1123231" y="504056"/>
          <a:ext cx="2088232" cy="6480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D77AF7-0165-46CA-8455-F40596C674E5}" type="datetimeFigureOut">
              <a:rPr kumimoji="1" lang="ja-JP" altLang="en-US" smtClean="0"/>
              <a:t>2016/11/3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A67EB0-53A6-43E3-B4E9-C782467EE7D5}" type="slidenum">
              <a:rPr kumimoji="1" lang="ja-JP" altLang="en-US" smtClean="0"/>
              <a:t>‹#›</a:t>
            </a:fld>
            <a:endParaRPr kumimoji="1" lang="ja-JP" altLang="en-US"/>
          </a:p>
        </p:txBody>
      </p:sp>
    </p:spTree>
    <p:extLst>
      <p:ext uri="{BB962C8B-B14F-4D97-AF65-F5344CB8AC3E}">
        <p14:creationId xmlns:p14="http://schemas.microsoft.com/office/powerpoint/2010/main" val="17189380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大阪府堺市は大阪府の泉北地域に位置する面積 、人口約</a:t>
            </a:r>
            <a:r>
              <a:rPr kumimoji="1" lang="en-US" altLang="ja-JP" dirty="0" smtClean="0"/>
              <a:t>85</a:t>
            </a:r>
            <a:r>
              <a:rPr kumimoji="1" lang="ja-JP" altLang="en-US" dirty="0" smtClean="0"/>
              <a:t>万人を誇る政令指定都市</a:t>
            </a:r>
          </a:p>
          <a:p>
            <a:endParaRPr kumimoji="1" lang="ja-JP" altLang="en-US" dirty="0" smtClean="0"/>
          </a:p>
          <a:p>
            <a:r>
              <a:rPr kumimoji="1" lang="ja-JP" altLang="en-US" dirty="0" smtClean="0"/>
              <a:t>梅田や関西空港から約</a:t>
            </a:r>
            <a:r>
              <a:rPr kumimoji="1" lang="en-US" altLang="ja-JP" dirty="0" smtClean="0"/>
              <a:t>30</a:t>
            </a:r>
            <a:r>
              <a:rPr kumimoji="1" lang="ja-JP" altLang="en-US" dirty="0" smtClean="0"/>
              <a:t>分</a:t>
            </a:r>
          </a:p>
          <a:p>
            <a:endParaRPr kumimoji="1" lang="ja-JP" altLang="en-US" dirty="0" smtClean="0"/>
          </a:p>
          <a:p>
            <a:r>
              <a:rPr kumimoji="1" lang="ja-JP" altLang="en-US" dirty="0" smtClean="0"/>
              <a:t>市内には多数の古墳が存在し日本の中心だったことが伺える。中世は自由都市として堺商人や鉄砲鍛冶が活躍</a:t>
            </a:r>
          </a:p>
          <a:p>
            <a:endParaRPr kumimoji="1" lang="ja-JP" altLang="en-US" dirty="0" smtClean="0"/>
          </a:p>
          <a:p>
            <a:r>
              <a:rPr kumimoji="1" lang="ja-JP" altLang="en-US" dirty="0" smtClean="0"/>
              <a:t>現代では刃物や自転車、昆布など伝統産業が依然として高いブランド力を維持する他、臨海地域という特性を生かし、工業都市として幅広い産業を行い特に金属製品製造業や生産用機械器具製造業などの割合が多い。</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88A67EB0-53A6-43E3-B4E9-C782467EE7D5}" type="slidenum">
              <a:rPr kumimoji="1" lang="ja-JP" altLang="en-US" smtClean="0"/>
              <a:t>2</a:t>
            </a:fld>
            <a:endParaRPr kumimoji="1" lang="ja-JP" altLang="en-US"/>
          </a:p>
        </p:txBody>
      </p:sp>
    </p:spTree>
    <p:extLst>
      <p:ext uri="{BB962C8B-B14F-4D97-AF65-F5344CB8AC3E}">
        <p14:creationId xmlns:p14="http://schemas.microsoft.com/office/powerpoint/2010/main" val="1343032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88363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172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7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170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22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8742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160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065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792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9656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5780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D73E6-DC89-4CCF-B491-5E96827AC6C2}" type="datetimeFigureOut">
              <a:rPr lang="ja-JP" altLang="en-US" smtClean="0">
                <a:solidFill>
                  <a:prstClr val="black">
                    <a:tint val="75000"/>
                  </a:prstClr>
                </a:solidFill>
              </a:rPr>
              <a:pPr/>
              <a:t>2016/11/3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96864-7927-4927-8F47-BF4EB5F37EB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0839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5616" y="1268760"/>
            <a:ext cx="6858000" cy="3168352"/>
          </a:xfrm>
        </p:spPr>
        <p:txBody>
          <a:bodyPr>
            <a:normAutofit/>
          </a:bodyPr>
          <a:lstStyle/>
          <a:p>
            <a:r>
              <a:rPr kumimoji="1" lang="en-US" altLang="ja-JP" sz="4800" dirty="0" smtClean="0"/>
              <a:t>Search for potential value and for structure of city creating new value </a:t>
            </a:r>
            <a:br>
              <a:rPr kumimoji="1" lang="en-US" altLang="ja-JP" sz="4800" dirty="0" smtClean="0"/>
            </a:br>
            <a:r>
              <a:rPr kumimoji="1" lang="en-US" altLang="ja-JP" sz="4800" dirty="0" smtClean="0"/>
              <a:t>in Sakai city</a:t>
            </a:r>
            <a:endParaRPr kumimoji="1" lang="ja-JP" altLang="en-US" sz="4800" dirty="0"/>
          </a:p>
        </p:txBody>
      </p:sp>
      <p:sp>
        <p:nvSpPr>
          <p:cNvPr id="3" name="サブタイトル 2"/>
          <p:cNvSpPr>
            <a:spLocks noGrp="1"/>
          </p:cNvSpPr>
          <p:nvPr>
            <p:ph type="subTitle" idx="1"/>
          </p:nvPr>
        </p:nvSpPr>
        <p:spPr>
          <a:xfrm>
            <a:off x="1115616" y="4941168"/>
            <a:ext cx="6858000" cy="1655762"/>
          </a:xfrm>
        </p:spPr>
        <p:txBody>
          <a:bodyPr/>
          <a:lstStyle/>
          <a:p>
            <a:endParaRPr kumimoji="1" lang="en-US" altLang="ja-JP" dirty="0" smtClean="0"/>
          </a:p>
          <a:p>
            <a:r>
              <a:rPr kumimoji="1" lang="en-US" altLang="ja-JP" dirty="0" err="1" smtClean="0"/>
              <a:t>Hamabe</a:t>
            </a:r>
            <a:r>
              <a:rPr lang="ja-JP" altLang="en-US" dirty="0"/>
              <a:t>・</a:t>
            </a:r>
            <a:r>
              <a:rPr lang="en-US" altLang="ja-JP" dirty="0"/>
              <a:t>Hara</a:t>
            </a:r>
            <a:r>
              <a:rPr lang="ja-JP" altLang="en-US" dirty="0" smtClean="0"/>
              <a:t>・</a:t>
            </a:r>
            <a:r>
              <a:rPr lang="en-US" altLang="ja-JP" dirty="0" smtClean="0"/>
              <a:t>Kaneko</a:t>
            </a:r>
            <a:r>
              <a:rPr lang="ja-JP" altLang="en-US" dirty="0" smtClean="0"/>
              <a:t>・</a:t>
            </a:r>
            <a:r>
              <a:rPr lang="en-US" altLang="ja-JP" dirty="0" err="1" smtClean="0"/>
              <a:t>Nakao</a:t>
            </a:r>
            <a:r>
              <a:rPr lang="ja-JP" altLang="en-US" dirty="0" smtClean="0"/>
              <a:t>・</a:t>
            </a:r>
            <a:r>
              <a:rPr lang="en-US" altLang="ja-JP" dirty="0" err="1" smtClean="0"/>
              <a:t>Namba</a:t>
            </a:r>
            <a:r>
              <a:rPr lang="ja-JP" altLang="en-US" dirty="0" smtClean="0"/>
              <a:t>・</a:t>
            </a:r>
            <a:r>
              <a:rPr lang="en-US" altLang="ja-JP" dirty="0" smtClean="0"/>
              <a:t>Ootsuka</a:t>
            </a:r>
            <a:r>
              <a:rPr lang="ja-JP" altLang="en-US" dirty="0" smtClean="0"/>
              <a:t>・</a:t>
            </a:r>
            <a:r>
              <a:rPr lang="en-US" altLang="ja-JP" dirty="0" smtClean="0"/>
              <a:t>Takahashi</a:t>
            </a:r>
            <a:r>
              <a:rPr lang="ja-JP" altLang="en-US" dirty="0" smtClean="0"/>
              <a:t>・</a:t>
            </a:r>
            <a:r>
              <a:rPr lang="en-US" altLang="ja-JP" dirty="0" smtClean="0"/>
              <a:t>Ueda</a:t>
            </a:r>
            <a:r>
              <a:rPr lang="ja-JP" altLang="en-US" dirty="0" smtClean="0"/>
              <a:t>・</a:t>
            </a:r>
            <a:r>
              <a:rPr lang="en-US" altLang="ja-JP" dirty="0" err="1" smtClean="0"/>
              <a:t>Uemoto</a:t>
            </a:r>
            <a:endParaRPr kumimoji="1" lang="ja-JP" altLang="en-US" dirty="0"/>
          </a:p>
        </p:txBody>
      </p:sp>
    </p:spTree>
    <p:extLst>
      <p:ext uri="{BB962C8B-B14F-4D97-AF65-F5344CB8AC3E}">
        <p14:creationId xmlns:p14="http://schemas.microsoft.com/office/powerpoint/2010/main" val="4119512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1923947" y="988338"/>
            <a:ext cx="1952625" cy="1857375"/>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Income</a:t>
            </a:r>
            <a:endParaRPr lang="ja-JP" altLang="en-US" sz="2800" dirty="0">
              <a:solidFill>
                <a:schemeClr val="tx1"/>
              </a:solidFill>
            </a:endParaRPr>
          </a:p>
        </p:txBody>
      </p:sp>
      <p:sp>
        <p:nvSpPr>
          <p:cNvPr id="4" name="円/楕円 3"/>
          <p:cNvSpPr/>
          <p:nvPr/>
        </p:nvSpPr>
        <p:spPr>
          <a:xfrm>
            <a:off x="3837541" y="3664745"/>
            <a:ext cx="1952625" cy="1857375"/>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Expenditure</a:t>
            </a:r>
            <a:endParaRPr lang="ja-JP" altLang="en-US" b="1" dirty="0">
              <a:solidFill>
                <a:schemeClr val="tx1"/>
              </a:solidFill>
            </a:endParaRPr>
          </a:p>
        </p:txBody>
      </p:sp>
      <p:sp>
        <p:nvSpPr>
          <p:cNvPr id="5" name="円/楕円 4"/>
          <p:cNvSpPr/>
          <p:nvPr/>
        </p:nvSpPr>
        <p:spPr>
          <a:xfrm>
            <a:off x="24346" y="3664745"/>
            <a:ext cx="1952625" cy="1857375"/>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Added value</a:t>
            </a:r>
            <a:endParaRPr lang="ja-JP" altLang="en-US" sz="2800" dirty="0">
              <a:solidFill>
                <a:schemeClr val="tx1"/>
              </a:solidFill>
            </a:endParaRPr>
          </a:p>
        </p:txBody>
      </p:sp>
      <p:cxnSp>
        <p:nvCxnSpPr>
          <p:cNvPr id="15" name="直線矢印コネクタ 14"/>
          <p:cNvCxnSpPr>
            <a:endCxn id="2" idx="3"/>
          </p:cNvCxnSpPr>
          <p:nvPr/>
        </p:nvCxnSpPr>
        <p:spPr>
          <a:xfrm flipV="1">
            <a:off x="1085542" y="2573707"/>
            <a:ext cx="1124361" cy="1091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endCxn id="4" idx="0"/>
          </p:cNvCxnSpPr>
          <p:nvPr/>
        </p:nvCxnSpPr>
        <p:spPr>
          <a:xfrm>
            <a:off x="3625615" y="2514389"/>
            <a:ext cx="1188239" cy="115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2"/>
          </p:cNvCxnSpPr>
          <p:nvPr/>
        </p:nvCxnSpPr>
        <p:spPr>
          <a:xfrm flipH="1">
            <a:off x="1976971" y="4593433"/>
            <a:ext cx="1860570" cy="9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7164288" y="1171693"/>
            <a:ext cx="1617762" cy="466713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3600" dirty="0" smtClean="0">
                <a:solidFill>
                  <a:schemeClr val="tx1"/>
                </a:solidFill>
              </a:rPr>
              <a:t>the other area</a:t>
            </a:r>
          </a:p>
        </p:txBody>
      </p:sp>
      <p:sp>
        <p:nvSpPr>
          <p:cNvPr id="36" name="左矢印 35"/>
          <p:cNvSpPr/>
          <p:nvPr/>
        </p:nvSpPr>
        <p:spPr>
          <a:xfrm>
            <a:off x="3900488" y="1500187"/>
            <a:ext cx="3263800" cy="116216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t>I</a:t>
            </a:r>
            <a:r>
              <a:rPr lang="en-US" altLang="ja-JP" sz="2000" dirty="0" smtClean="0"/>
              <a:t>nflow</a:t>
            </a:r>
            <a:endParaRPr lang="ja-JP" altLang="en-US" sz="2000" dirty="0"/>
          </a:p>
        </p:txBody>
      </p:sp>
      <p:sp>
        <p:nvSpPr>
          <p:cNvPr id="37" name="右矢印 36"/>
          <p:cNvSpPr/>
          <p:nvPr/>
        </p:nvSpPr>
        <p:spPr>
          <a:xfrm>
            <a:off x="5848350" y="3964782"/>
            <a:ext cx="1315938" cy="1257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Outflow</a:t>
            </a:r>
            <a:endParaRPr lang="ja-JP" altLang="en-US" dirty="0"/>
          </a:p>
        </p:txBody>
      </p:sp>
      <p:sp>
        <p:nvSpPr>
          <p:cNvPr id="3" name="テキスト ボックス 2"/>
          <p:cNvSpPr txBox="1"/>
          <p:nvPr/>
        </p:nvSpPr>
        <p:spPr>
          <a:xfrm>
            <a:off x="5120640" y="1211647"/>
            <a:ext cx="603504" cy="600164"/>
          </a:xfrm>
          <a:prstGeom prst="rect">
            <a:avLst/>
          </a:prstGeom>
          <a:noFill/>
        </p:spPr>
        <p:txBody>
          <a:bodyPr wrap="square" rtlCol="0">
            <a:spAutoFit/>
          </a:bodyPr>
          <a:lstStyle/>
          <a:p>
            <a:r>
              <a:rPr lang="ja-JP" altLang="en-US" sz="3300" dirty="0"/>
              <a:t>①</a:t>
            </a:r>
          </a:p>
        </p:txBody>
      </p:sp>
      <p:sp>
        <p:nvSpPr>
          <p:cNvPr id="6" name="テキスト ボックス 5"/>
          <p:cNvSpPr txBox="1"/>
          <p:nvPr/>
        </p:nvSpPr>
        <p:spPr>
          <a:xfrm>
            <a:off x="5819984" y="3676241"/>
            <a:ext cx="628166" cy="600164"/>
          </a:xfrm>
          <a:prstGeom prst="rect">
            <a:avLst/>
          </a:prstGeom>
          <a:noFill/>
        </p:spPr>
        <p:txBody>
          <a:bodyPr wrap="square" rtlCol="0">
            <a:spAutoFit/>
          </a:bodyPr>
          <a:lstStyle/>
          <a:p>
            <a:r>
              <a:rPr lang="ja-JP" altLang="en-US" sz="3300" dirty="0"/>
              <a:t>②</a:t>
            </a:r>
            <a:endParaRPr lang="ja-JP" altLang="en-US" sz="3300" dirty="0"/>
          </a:p>
        </p:txBody>
      </p:sp>
    </p:spTree>
    <p:extLst>
      <p:ext uri="{BB962C8B-B14F-4D97-AF65-F5344CB8AC3E}">
        <p14:creationId xmlns:p14="http://schemas.microsoft.com/office/powerpoint/2010/main" val="261884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500" fill="hold"/>
                                        <p:tgtEl>
                                          <p:spTgt spid="2"/>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grpId="0" nodeType="clickEffect">
                                  <p:stCondLst>
                                    <p:cond delay="0"/>
                                  </p:stCondLst>
                                  <p:childTnLst>
                                    <p:animScale>
                                      <p:cBhvr>
                                        <p:cTn id="20" dur="500" fill="hold"/>
                                        <p:tgtEl>
                                          <p:spTgt spid="4"/>
                                        </p:tgtEl>
                                      </p:cBhvr>
                                      <p:by x="50000" y="50000"/>
                                    </p:animScale>
                                  </p:childTnLst>
                                </p:cTn>
                              </p:par>
                              <p:par>
                                <p:cTn id="21" presetID="6" presetClass="emph" presetSubtype="0" fill="hold" grpId="0" nodeType="withEffect">
                                  <p:stCondLst>
                                    <p:cond delay="0"/>
                                  </p:stCondLst>
                                  <p:childTnLst>
                                    <p:animScale>
                                      <p:cBhvr>
                                        <p:cTn id="22" dur="500" fill="hold"/>
                                        <p:tgtEl>
                                          <p:spTgt spid="5"/>
                                        </p:tgtEl>
                                      </p:cBhvr>
                                      <p:by x="50000" y="50000"/>
                                    </p:animScale>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36" grpId="0" animBg="1"/>
      <p:bldP spid="37" grpId="0" animBg="1"/>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①分配の流入</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442331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4000" dirty="0" smtClean="0"/>
              <a:t>Issue of Sakai city</a:t>
            </a:r>
            <a:r>
              <a:rPr lang="en-US" altLang="ja-JP" sz="4000" dirty="0"/>
              <a:t/>
            </a:r>
            <a:br>
              <a:rPr lang="en-US" altLang="ja-JP" sz="4000" dirty="0"/>
            </a:br>
            <a:r>
              <a:rPr lang="en-US" altLang="ja-JP" sz="4000" dirty="0" smtClean="0"/>
              <a:t>                      </a:t>
            </a:r>
            <a:r>
              <a:rPr lang="ja-JP" altLang="en-US" sz="4000" dirty="0" smtClean="0"/>
              <a:t>～</a:t>
            </a:r>
            <a:r>
              <a:rPr lang="en-US" altLang="ja-JP" sz="4000" dirty="0" smtClean="0"/>
              <a:t>Expenditure side</a:t>
            </a:r>
            <a:r>
              <a:rPr lang="ja-JP" altLang="en-US" sz="4000" dirty="0" smtClean="0"/>
              <a:t>～</a:t>
            </a:r>
            <a:endParaRPr kumimoji="1" lang="ja-JP" altLang="en-US" sz="4000" dirty="0"/>
          </a:p>
        </p:txBody>
      </p:sp>
      <p:sp>
        <p:nvSpPr>
          <p:cNvPr id="3" name="コンテンツ プレースホルダー 2"/>
          <p:cNvSpPr>
            <a:spLocks noGrp="1"/>
          </p:cNvSpPr>
          <p:nvPr>
            <p:ph idx="1"/>
          </p:nvPr>
        </p:nvSpPr>
        <p:spPr/>
        <p:txBody>
          <a:bodyPr>
            <a:normAutofit/>
          </a:bodyPr>
          <a:lstStyle/>
          <a:p>
            <a:pPr marL="0" indent="0" algn="ctr">
              <a:buNone/>
            </a:pPr>
            <a:r>
              <a:rPr lang="en-US" altLang="ja-JP" sz="3600" dirty="0" smtClean="0">
                <a:solidFill>
                  <a:srgbClr val="FF0000"/>
                </a:solidFill>
              </a:rPr>
              <a:t>Outflow</a:t>
            </a:r>
            <a:r>
              <a:rPr lang="ja-JP" altLang="en-US" sz="3600" dirty="0" smtClean="0">
                <a:solidFill>
                  <a:srgbClr val="FF0000"/>
                </a:solidFill>
              </a:rPr>
              <a:t>⇒</a:t>
            </a:r>
            <a:r>
              <a:rPr lang="en-US" altLang="ja-JP" sz="3600" dirty="0" smtClean="0">
                <a:solidFill>
                  <a:srgbClr val="FF0000"/>
                </a:solidFill>
              </a:rPr>
              <a:t>less of rate </a:t>
            </a:r>
            <a:r>
              <a:rPr lang="en-US" altLang="ja-JP" sz="3600" dirty="0">
                <a:solidFill>
                  <a:srgbClr val="FF0000"/>
                </a:solidFill>
              </a:rPr>
              <a:t>of financial </a:t>
            </a:r>
            <a:r>
              <a:rPr lang="en-US" altLang="ja-JP" sz="3600" dirty="0" smtClean="0">
                <a:solidFill>
                  <a:srgbClr val="FF0000"/>
                </a:solidFill>
              </a:rPr>
              <a:t>flow</a:t>
            </a:r>
          </a:p>
          <a:p>
            <a:pPr marL="0" indent="0">
              <a:buNone/>
            </a:pPr>
            <a:endParaRPr lang="en-US" altLang="ja-JP" sz="3300" dirty="0" smtClean="0">
              <a:solidFill>
                <a:srgbClr val="FF0000"/>
              </a:solidFill>
            </a:endParaRPr>
          </a:p>
          <a:p>
            <a:pPr marL="0" indent="0">
              <a:buNone/>
            </a:pPr>
            <a:r>
              <a:rPr lang="en-US" altLang="ja-JP" sz="3300" dirty="0" smtClean="0"/>
              <a:t>GDP=C+I+G+NX</a:t>
            </a:r>
            <a:endParaRPr lang="en-US" altLang="ja-JP" sz="3300" dirty="0"/>
          </a:p>
          <a:p>
            <a:pPr marL="0" indent="0">
              <a:lnSpc>
                <a:spcPts val="1500"/>
              </a:lnSpc>
              <a:buNone/>
            </a:pPr>
            <a:r>
              <a:rPr lang="ja-JP" altLang="en-US" sz="1800" dirty="0"/>
              <a:t>　　　　　</a:t>
            </a:r>
            <a:r>
              <a:rPr lang="en-US" altLang="ja-JP" sz="1800" dirty="0"/>
              <a:t>※</a:t>
            </a:r>
            <a:r>
              <a:rPr lang="en-US" altLang="ja-JP" sz="1800" dirty="0" smtClean="0"/>
              <a:t>C=</a:t>
            </a:r>
            <a:r>
              <a:rPr lang="en-US" altLang="ja-JP" sz="1800" dirty="0"/>
              <a:t>Private consumption</a:t>
            </a:r>
          </a:p>
          <a:p>
            <a:pPr marL="0" indent="0">
              <a:lnSpc>
                <a:spcPts val="1500"/>
              </a:lnSpc>
              <a:buNone/>
            </a:pPr>
            <a:r>
              <a:rPr lang="en-US" altLang="ja-JP" sz="1800" dirty="0" smtClean="0"/>
              <a:t>    </a:t>
            </a:r>
            <a:r>
              <a:rPr lang="ja-JP" altLang="en-US" sz="1800" dirty="0"/>
              <a:t>　　　　    </a:t>
            </a:r>
            <a:r>
              <a:rPr lang="en-US" altLang="ja-JP" sz="1800" dirty="0"/>
              <a:t>I </a:t>
            </a:r>
            <a:r>
              <a:rPr lang="en-US" altLang="ja-JP" sz="1800" dirty="0" smtClean="0"/>
              <a:t>=Private investment</a:t>
            </a:r>
            <a:endParaRPr lang="en-US" altLang="ja-JP" sz="1800" dirty="0"/>
          </a:p>
          <a:p>
            <a:pPr marL="0" indent="0">
              <a:buNone/>
            </a:pPr>
            <a:r>
              <a:rPr lang="en-US" altLang="ja-JP" sz="1800" dirty="0"/>
              <a:t>  </a:t>
            </a:r>
            <a:r>
              <a:rPr lang="en-US" altLang="ja-JP" sz="1800" dirty="0"/>
              <a:t>                 </a:t>
            </a:r>
            <a:r>
              <a:rPr lang="en-US" altLang="ja-JP" sz="1800" dirty="0" smtClean="0"/>
              <a:t>G=Government expenditure</a:t>
            </a:r>
          </a:p>
          <a:p>
            <a:pPr marL="0" indent="0">
              <a:buNone/>
            </a:pPr>
            <a:r>
              <a:rPr lang="en-US" altLang="ja-JP" sz="1800" dirty="0"/>
              <a:t> </a:t>
            </a:r>
            <a:r>
              <a:rPr lang="en-US" altLang="ja-JP" sz="1800" dirty="0" smtClean="0"/>
              <a:t>                 </a:t>
            </a:r>
            <a:r>
              <a:rPr lang="ja-JP" altLang="en-US" sz="1800" dirty="0" smtClean="0"/>
              <a:t> </a:t>
            </a:r>
            <a:r>
              <a:rPr lang="en-US" altLang="ja-JP" sz="1800" dirty="0" smtClean="0"/>
              <a:t>NX=Net </a:t>
            </a:r>
            <a:r>
              <a:rPr lang="en-US" altLang="ja-JP" sz="1800" dirty="0"/>
              <a:t>export</a:t>
            </a:r>
            <a:r>
              <a:rPr lang="ja-JP" altLang="en-US" sz="1800" dirty="0"/>
              <a:t>　</a:t>
            </a:r>
            <a:endParaRPr lang="en-US" altLang="ja-JP" dirty="0" smtClean="0"/>
          </a:p>
        </p:txBody>
      </p:sp>
    </p:spTree>
    <p:extLst>
      <p:ext uri="{BB962C8B-B14F-4D97-AF65-F5344CB8AC3E}">
        <p14:creationId xmlns:p14="http://schemas.microsoft.com/office/powerpoint/2010/main" val="247385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グループ化 32"/>
          <p:cNvGrpSpPr/>
          <p:nvPr/>
        </p:nvGrpSpPr>
        <p:grpSpPr>
          <a:xfrm>
            <a:off x="2758420" y="262162"/>
            <a:ext cx="5888483" cy="6436887"/>
            <a:chOff x="2051720" y="260648"/>
            <a:chExt cx="5888483" cy="6436887"/>
          </a:xfrm>
        </p:grpSpPr>
        <p:grpSp>
          <p:nvGrpSpPr>
            <p:cNvPr id="30" name="グループ化 29"/>
            <p:cNvGrpSpPr/>
            <p:nvPr/>
          </p:nvGrpSpPr>
          <p:grpSpPr>
            <a:xfrm>
              <a:off x="2051720" y="260648"/>
              <a:ext cx="5888483" cy="6436887"/>
              <a:chOff x="2051720" y="260648"/>
              <a:chExt cx="5888483" cy="6436887"/>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60648"/>
                <a:ext cx="5888483" cy="643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8985" y="1700808"/>
                <a:ext cx="1890988" cy="1418241"/>
              </a:xfrm>
              <a:prstGeom prst="rect">
                <a:avLst/>
              </a:prstGeom>
            </p:spPr>
          </p:pic>
          <p:sp>
            <p:nvSpPr>
              <p:cNvPr id="11" name="テキスト ボックス 10"/>
              <p:cNvSpPr txBox="1"/>
              <p:nvPr/>
            </p:nvSpPr>
            <p:spPr>
              <a:xfrm>
                <a:off x="4430245" y="2636912"/>
                <a:ext cx="1512168" cy="369332"/>
              </a:xfrm>
              <a:prstGeom prst="rect">
                <a:avLst/>
              </a:prstGeom>
              <a:noFill/>
            </p:spPr>
            <p:txBody>
              <a:bodyPr wrap="square" rtlCol="0">
                <a:spAutoFit/>
              </a:bodyPr>
              <a:lstStyle/>
              <a:p>
                <a:r>
                  <a:rPr kumimoji="1" lang="en-US" altLang="ja-JP" dirty="0" err="1" smtClean="0"/>
                  <a:t>Umeda</a:t>
                </a:r>
                <a:endParaRPr kumimoji="1" lang="ja-JP" altLang="en-US" dirty="0"/>
              </a:p>
            </p:txBody>
          </p:sp>
          <p:sp>
            <p:nvSpPr>
              <p:cNvPr id="21" name="角丸四角形吹き出し 20"/>
              <p:cNvSpPr/>
              <p:nvPr/>
            </p:nvSpPr>
            <p:spPr>
              <a:xfrm>
                <a:off x="2843808" y="3356992"/>
                <a:ext cx="1728192" cy="720080"/>
              </a:xfrm>
              <a:prstGeom prst="wedgeRoundRectCallout">
                <a:avLst>
                  <a:gd name="adj1" fmla="val 75820"/>
                  <a:gd name="adj2" fmla="val 56639"/>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059832" y="3479090"/>
                <a:ext cx="1370413" cy="461665"/>
              </a:xfrm>
              <a:prstGeom prst="rect">
                <a:avLst/>
              </a:prstGeom>
              <a:noFill/>
            </p:spPr>
            <p:txBody>
              <a:bodyPr wrap="square" rtlCol="0">
                <a:spAutoFit/>
              </a:bodyPr>
              <a:lstStyle/>
              <a:p>
                <a:r>
                  <a:rPr kumimoji="1" lang="en-US" altLang="ja-JP" sz="2400" dirty="0" smtClean="0"/>
                  <a:t>Sakai city</a:t>
                </a:r>
                <a:endParaRPr kumimoji="1" lang="ja-JP" altLang="en-US" sz="2400" dirty="0"/>
              </a:p>
            </p:txBody>
          </p:sp>
          <p:sp>
            <p:nvSpPr>
              <p:cNvPr id="26" name="右矢印 25"/>
              <p:cNvSpPr/>
              <p:nvPr/>
            </p:nvSpPr>
            <p:spPr>
              <a:xfrm>
                <a:off x="4139952" y="4474375"/>
                <a:ext cx="1308612" cy="864096"/>
              </a:xfrm>
              <a:prstGeom prst="rightArrow">
                <a:avLst/>
              </a:prstGeom>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4165749" y="4721757"/>
                <a:ext cx="1020580" cy="369332"/>
              </a:xfrm>
              <a:prstGeom prst="rect">
                <a:avLst/>
              </a:prstGeom>
              <a:noFill/>
            </p:spPr>
            <p:txBody>
              <a:bodyPr wrap="square" rtlCol="0">
                <a:spAutoFit/>
              </a:bodyPr>
              <a:lstStyle/>
              <a:p>
                <a:r>
                  <a:rPr kumimoji="1" lang="en-US" altLang="ja-JP" dirty="0" smtClean="0"/>
                  <a:t>30min.</a:t>
                </a:r>
                <a:endParaRPr kumimoji="1" lang="ja-JP" altLang="en-US" dirty="0"/>
              </a:p>
            </p:txBody>
          </p:sp>
          <p:sp>
            <p:nvSpPr>
              <p:cNvPr id="28" name="下矢印 27"/>
              <p:cNvSpPr/>
              <p:nvPr/>
            </p:nvSpPr>
            <p:spPr>
              <a:xfrm>
                <a:off x="5942413" y="3010746"/>
                <a:ext cx="977560" cy="1354358"/>
              </a:xfrm>
              <a:prstGeom prst="downArrow">
                <a:avLst/>
              </a:prstGeom>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6197956" y="3119049"/>
                <a:ext cx="466474" cy="1246055"/>
              </a:xfrm>
              <a:prstGeom prst="rect">
                <a:avLst/>
              </a:prstGeom>
              <a:noFill/>
            </p:spPr>
            <p:txBody>
              <a:bodyPr vert="eaVert" wrap="square" rtlCol="0">
                <a:spAutoFit/>
              </a:bodyPr>
              <a:lstStyle/>
              <a:p>
                <a:r>
                  <a:rPr kumimoji="1" lang="en-US" altLang="ja-JP" dirty="0" smtClean="0"/>
                  <a:t>30min.</a:t>
                </a:r>
                <a:endParaRPr kumimoji="1" lang="ja-JP" altLang="en-US" dirty="0"/>
              </a:p>
            </p:txBody>
          </p:sp>
        </p:grpSp>
        <p:cxnSp>
          <p:nvCxnSpPr>
            <p:cNvPr id="32" name="直線矢印コネクタ 31"/>
            <p:cNvCxnSpPr/>
            <p:nvPr/>
          </p:nvCxnSpPr>
          <p:spPr>
            <a:xfrm>
              <a:off x="5028985" y="3010746"/>
              <a:ext cx="551127" cy="20223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 name="コンテンツ プレースホルダー 2"/>
          <p:cNvSpPr>
            <a:spLocks noGrp="1"/>
          </p:cNvSpPr>
          <p:nvPr>
            <p:ph idx="1"/>
          </p:nvPr>
        </p:nvSpPr>
        <p:spPr>
          <a:xfrm>
            <a:off x="314027" y="1698478"/>
            <a:ext cx="8515350" cy="5385094"/>
          </a:xfrm>
        </p:spPr>
        <p:txBody>
          <a:bodyPr>
            <a:normAutofit/>
          </a:bodyPr>
          <a:lstStyle/>
          <a:p>
            <a:pPr marL="0" indent="0">
              <a:buNone/>
            </a:pPr>
            <a:endParaRPr kumimoji="1" lang="en-US" altLang="ja-JP" sz="1800" dirty="0" smtClean="0"/>
          </a:p>
          <a:p>
            <a:r>
              <a:rPr lang="en-US" altLang="ja-JP" sz="2400" dirty="0" smtClean="0"/>
              <a:t>150 km²</a:t>
            </a:r>
            <a:r>
              <a:rPr lang="ja-JP" altLang="en-US" sz="2400" dirty="0"/>
              <a:t> </a:t>
            </a:r>
            <a:r>
              <a:rPr lang="en-US" altLang="ja-JP" sz="2400" dirty="0" smtClean="0"/>
              <a:t>in area</a:t>
            </a:r>
          </a:p>
          <a:p>
            <a:r>
              <a:rPr lang="en-US" altLang="ja-JP" sz="2400" dirty="0" smtClean="0"/>
              <a:t>Population : about 850 thousands</a:t>
            </a:r>
          </a:p>
        </p:txBody>
      </p:sp>
      <p:sp>
        <p:nvSpPr>
          <p:cNvPr id="4" name="スライド番号プレースホルダー 3"/>
          <p:cNvSpPr>
            <a:spLocks noGrp="1"/>
          </p:cNvSpPr>
          <p:nvPr>
            <p:ph type="sldNum" sz="quarter" idx="12"/>
          </p:nvPr>
        </p:nvSpPr>
        <p:spPr/>
        <p:txBody>
          <a:bodyPr/>
          <a:lstStyle/>
          <a:p>
            <a:fld id="{93D46EDB-9058-4AB3-93B6-4B695F6ADC58}" type="slidenum">
              <a:rPr lang="ja-JP" altLang="en-US" smtClean="0">
                <a:solidFill>
                  <a:prstClr val="black">
                    <a:tint val="75000"/>
                  </a:prstClr>
                </a:solidFill>
              </a:rPr>
              <a:pPr/>
              <a:t>2</a:t>
            </a:fld>
            <a:endParaRPr lang="ja-JP" altLang="en-US">
              <a:solidFill>
                <a:prstClr val="black">
                  <a:tint val="75000"/>
                </a:prstClr>
              </a:solidFill>
            </a:endParaRPr>
          </a:p>
        </p:txBody>
      </p:sp>
      <p:sp>
        <p:nvSpPr>
          <p:cNvPr id="2" name="タイトル 1"/>
          <p:cNvSpPr>
            <a:spLocks noGrp="1"/>
          </p:cNvSpPr>
          <p:nvPr>
            <p:ph type="title"/>
          </p:nvPr>
        </p:nvSpPr>
        <p:spPr>
          <a:xfrm>
            <a:off x="314027" y="333488"/>
            <a:ext cx="7886700" cy="1325563"/>
          </a:xfrm>
        </p:spPr>
        <p:txBody>
          <a:bodyPr/>
          <a:lstStyle/>
          <a:p>
            <a:r>
              <a:rPr kumimoji="1" lang="en-US" altLang="ja-JP" dirty="0" smtClean="0"/>
              <a:t>About Sakai city</a:t>
            </a:r>
            <a:endParaRPr kumimoji="1" lang="ja-JP" altLang="en-US" dirty="0"/>
          </a:p>
        </p:txBody>
      </p:sp>
      <p:pic>
        <p:nvPicPr>
          <p:cNvPr id="34" name="図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560" y="3007758"/>
            <a:ext cx="3643510" cy="3643510"/>
          </a:xfrm>
          <a:prstGeom prst="rect">
            <a:avLst/>
          </a:prstGeom>
        </p:spPr>
      </p:pic>
      <p:pic>
        <p:nvPicPr>
          <p:cNvPr id="35" name="図 3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51738" y="3480605"/>
            <a:ext cx="4587510" cy="3058340"/>
          </a:xfrm>
          <a:prstGeom prst="rect">
            <a:avLst/>
          </a:prstGeom>
        </p:spPr>
      </p:pic>
      <p:grpSp>
        <p:nvGrpSpPr>
          <p:cNvPr id="7" name="グループ化 6"/>
          <p:cNvGrpSpPr/>
          <p:nvPr/>
        </p:nvGrpSpPr>
        <p:grpSpPr>
          <a:xfrm>
            <a:off x="1907704" y="1412776"/>
            <a:ext cx="2506900" cy="1410316"/>
            <a:chOff x="1907704" y="1412776"/>
            <a:chExt cx="2506900" cy="1410316"/>
          </a:xfrm>
        </p:grpSpPr>
        <p:sp>
          <p:nvSpPr>
            <p:cNvPr id="5" name="円形吹き出し 4"/>
            <p:cNvSpPr/>
            <p:nvPr/>
          </p:nvSpPr>
          <p:spPr>
            <a:xfrm>
              <a:off x="1907704" y="1412776"/>
              <a:ext cx="2506900" cy="1410316"/>
            </a:xfrm>
            <a:prstGeom prst="wedgeEllipseCallout">
              <a:avLst>
                <a:gd name="adj1" fmla="val -22516"/>
                <a:gd name="adj2" fmla="val 7846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033153" y="1915255"/>
              <a:ext cx="2256002" cy="369332"/>
            </a:xfrm>
            <a:prstGeom prst="rect">
              <a:avLst/>
            </a:prstGeom>
            <a:noFill/>
          </p:spPr>
          <p:txBody>
            <a:bodyPr wrap="square" rtlCol="0">
              <a:spAutoFit/>
            </a:bodyPr>
            <a:lstStyle/>
            <a:p>
              <a:r>
                <a:rPr lang="en-US" altLang="ja-JP" dirty="0" smtClean="0"/>
                <a:t>Ancient burial mound</a:t>
              </a:r>
              <a:endParaRPr kumimoji="1" lang="ja-JP" altLang="en-US" dirty="0"/>
            </a:p>
          </p:txBody>
        </p:sp>
      </p:grpSp>
      <p:grpSp>
        <p:nvGrpSpPr>
          <p:cNvPr id="12" name="グループ化 11"/>
          <p:cNvGrpSpPr/>
          <p:nvPr/>
        </p:nvGrpSpPr>
        <p:grpSpPr>
          <a:xfrm>
            <a:off x="5702661" y="1556792"/>
            <a:ext cx="2944242" cy="1563771"/>
            <a:chOff x="5702661" y="1556792"/>
            <a:chExt cx="2944242" cy="1563771"/>
          </a:xfrm>
        </p:grpSpPr>
        <p:sp>
          <p:nvSpPr>
            <p:cNvPr id="8" name="円形吹き出し 7"/>
            <p:cNvSpPr/>
            <p:nvPr/>
          </p:nvSpPr>
          <p:spPr>
            <a:xfrm>
              <a:off x="5702661" y="1556792"/>
              <a:ext cx="2944242" cy="1563771"/>
            </a:xfrm>
            <a:prstGeom prst="wedgeEllipseCallout">
              <a:avLst>
                <a:gd name="adj1" fmla="val 28064"/>
                <a:gd name="adj2" fmla="val 64694"/>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5893029" y="2180609"/>
              <a:ext cx="2599434" cy="461665"/>
            </a:xfrm>
            <a:prstGeom prst="rect">
              <a:avLst/>
            </a:prstGeom>
            <a:noFill/>
          </p:spPr>
          <p:txBody>
            <a:bodyPr wrap="square" rtlCol="0">
              <a:spAutoFit/>
            </a:bodyPr>
            <a:lstStyle/>
            <a:p>
              <a:pPr algn="ctr"/>
              <a:r>
                <a:rPr kumimoji="1" lang="en-US" altLang="ja-JP" sz="2400" dirty="0" smtClean="0"/>
                <a:t>Industrial area</a:t>
              </a:r>
              <a:endParaRPr kumimoji="1" lang="ja-JP" altLang="en-US" sz="2400" dirty="0"/>
            </a:p>
          </p:txBody>
        </p:sp>
      </p:grpSp>
    </p:spTree>
    <p:extLst>
      <p:ext uri="{BB962C8B-B14F-4D97-AF65-F5344CB8AC3E}">
        <p14:creationId xmlns:p14="http://schemas.microsoft.com/office/powerpoint/2010/main" val="337630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ppt_x"/>
                                          </p:val>
                                        </p:tav>
                                        <p:tav tm="100000">
                                          <p:val>
                                            <p:strVal val="#ppt_x"/>
                                          </p:val>
                                        </p:tav>
                                      </p:tavLst>
                                    </p:anim>
                                    <p:anim calcmode="lin" valueType="num">
                                      <p:cBhvr additive="base">
                                        <p:cTn id="1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ppt_x"/>
                                          </p:val>
                                        </p:tav>
                                        <p:tav tm="100000">
                                          <p:val>
                                            <p:strVal val="#ppt_x"/>
                                          </p:val>
                                        </p:tav>
                                      </p:tavLst>
                                    </p:anim>
                                    <p:anim calcmode="lin" valueType="num">
                                      <p:cBhvr additive="base">
                                        <p:cTn id="24" dur="500" fill="hold"/>
                                        <p:tgtEl>
                                          <p:spTgt spid="3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500" fill="hold"/>
                                        <p:tgtEl>
                                          <p:spTgt spid="35"/>
                                        </p:tgtEl>
                                        <p:attrNameLst>
                                          <p:attrName>ppt_x</p:attrName>
                                        </p:attrNameLst>
                                      </p:cBhvr>
                                      <p:tavLst>
                                        <p:tav tm="0">
                                          <p:val>
                                            <p:strVal val="#ppt_x"/>
                                          </p:val>
                                        </p:tav>
                                        <p:tav tm="100000">
                                          <p:val>
                                            <p:strVal val="#ppt_x"/>
                                          </p:val>
                                        </p:tav>
                                      </p:tavLst>
                                    </p:anim>
                                    <p:anim calcmode="lin" valueType="num">
                                      <p:cBhvr additive="base">
                                        <p:cTn id="34" dur="500" fill="hold"/>
                                        <p:tgtEl>
                                          <p:spTgt spid="35"/>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755576" y="215903"/>
            <a:ext cx="7965131" cy="6597382"/>
          </a:xfrm>
          <a:prstGeom prst="rect">
            <a:avLst/>
          </a:prstGeom>
        </p:spPr>
      </p:pic>
      <p:sp>
        <p:nvSpPr>
          <p:cNvPr id="3" name="テキスト ボックス 2"/>
          <p:cNvSpPr txBox="1"/>
          <p:nvPr/>
        </p:nvSpPr>
        <p:spPr>
          <a:xfrm>
            <a:off x="5364088" y="272970"/>
            <a:ext cx="3448050" cy="1384995"/>
          </a:xfrm>
          <a:prstGeom prst="rect">
            <a:avLst/>
          </a:prstGeom>
          <a:noFill/>
        </p:spPr>
        <p:txBody>
          <a:bodyPr wrap="square" rtlCol="0">
            <a:spAutoFit/>
          </a:bodyPr>
          <a:lstStyle/>
          <a:p>
            <a:pPr algn="ctr"/>
            <a:r>
              <a:rPr lang="en-US" altLang="ja-JP" sz="2800" dirty="0" smtClean="0">
                <a:solidFill>
                  <a:srgbClr val="0070C0"/>
                </a:solidFill>
              </a:rPr>
              <a:t>Financial flow map</a:t>
            </a:r>
          </a:p>
          <a:p>
            <a:pPr algn="ctr"/>
            <a:r>
              <a:rPr lang="en-US" altLang="ja-JP" sz="2800" dirty="0">
                <a:solidFill>
                  <a:srgbClr val="0070C0"/>
                </a:solidFill>
              </a:rPr>
              <a:t>o</a:t>
            </a:r>
            <a:r>
              <a:rPr lang="en-US" altLang="ja-JP" sz="2800" dirty="0" smtClean="0">
                <a:solidFill>
                  <a:srgbClr val="0070C0"/>
                </a:solidFill>
              </a:rPr>
              <a:t>f </a:t>
            </a:r>
            <a:r>
              <a:rPr lang="en-US" altLang="ja-JP" sz="2800" dirty="0" err="1" smtClean="0">
                <a:solidFill>
                  <a:srgbClr val="0070C0"/>
                </a:solidFill>
              </a:rPr>
              <a:t>sakai</a:t>
            </a:r>
            <a:r>
              <a:rPr lang="en-US" altLang="ja-JP" sz="2800" dirty="0" smtClean="0">
                <a:solidFill>
                  <a:srgbClr val="0070C0"/>
                </a:solidFill>
              </a:rPr>
              <a:t> city</a:t>
            </a:r>
          </a:p>
          <a:p>
            <a:pPr algn="ctr"/>
            <a:r>
              <a:rPr kumimoji="1" lang="en-US" altLang="ja-JP" sz="2800" dirty="0" smtClean="0">
                <a:solidFill>
                  <a:srgbClr val="0070C0"/>
                </a:solidFill>
              </a:rPr>
              <a:t>In 2010</a:t>
            </a:r>
            <a:endParaRPr kumimoji="1" lang="ja-JP" altLang="en-US" sz="2800" dirty="0">
              <a:solidFill>
                <a:srgbClr val="0070C0"/>
              </a:solidFill>
            </a:endParaRPr>
          </a:p>
        </p:txBody>
      </p:sp>
      <p:sp>
        <p:nvSpPr>
          <p:cNvPr id="6" name="テキスト ボックス 5"/>
          <p:cNvSpPr txBox="1"/>
          <p:nvPr/>
        </p:nvSpPr>
        <p:spPr>
          <a:xfrm>
            <a:off x="323528" y="1252724"/>
            <a:ext cx="3237980" cy="461665"/>
          </a:xfrm>
          <a:prstGeom prst="rect">
            <a:avLst/>
          </a:prstGeom>
          <a:noFill/>
        </p:spPr>
        <p:txBody>
          <a:bodyPr wrap="square" rtlCol="0">
            <a:spAutoFit/>
          </a:bodyPr>
          <a:lstStyle/>
          <a:p>
            <a:pPr algn="ctr"/>
            <a:r>
              <a:rPr kumimoji="1" lang="en-US" altLang="ja-JP" sz="2400" dirty="0" smtClean="0">
                <a:solidFill>
                  <a:srgbClr val="0070C0"/>
                </a:solidFill>
              </a:rPr>
              <a:t>Rate of financial flow</a:t>
            </a:r>
            <a:endParaRPr kumimoji="1" lang="ja-JP" altLang="en-US" sz="2400" dirty="0">
              <a:solidFill>
                <a:srgbClr val="0070C0"/>
              </a:solidFill>
            </a:endParaRPr>
          </a:p>
        </p:txBody>
      </p:sp>
      <p:sp>
        <p:nvSpPr>
          <p:cNvPr id="8" name="テキスト ボックス 7"/>
          <p:cNvSpPr txBox="1"/>
          <p:nvPr/>
        </p:nvSpPr>
        <p:spPr>
          <a:xfrm>
            <a:off x="4018061" y="1422001"/>
            <a:ext cx="1440160" cy="584775"/>
          </a:xfrm>
          <a:prstGeom prst="rect">
            <a:avLst/>
          </a:prstGeom>
          <a:noFill/>
        </p:spPr>
        <p:txBody>
          <a:bodyPr wrap="square" rtlCol="0">
            <a:spAutoFit/>
          </a:bodyPr>
          <a:lstStyle/>
          <a:p>
            <a:r>
              <a:rPr kumimoji="1" lang="en-US" altLang="ja-JP" sz="3200" dirty="0" smtClean="0">
                <a:solidFill>
                  <a:srgbClr val="0070C0"/>
                </a:solidFill>
              </a:rPr>
              <a:t>income</a:t>
            </a:r>
            <a:endParaRPr kumimoji="1" lang="ja-JP" altLang="en-US" sz="3200" dirty="0">
              <a:solidFill>
                <a:srgbClr val="0070C0"/>
              </a:solidFill>
            </a:endParaRPr>
          </a:p>
        </p:txBody>
      </p:sp>
      <p:sp>
        <p:nvSpPr>
          <p:cNvPr id="9" name="テキスト ボックス 8"/>
          <p:cNvSpPr txBox="1"/>
          <p:nvPr/>
        </p:nvSpPr>
        <p:spPr>
          <a:xfrm>
            <a:off x="6300192" y="3068960"/>
            <a:ext cx="2088232" cy="523220"/>
          </a:xfrm>
          <a:prstGeom prst="rect">
            <a:avLst/>
          </a:prstGeom>
          <a:noFill/>
        </p:spPr>
        <p:txBody>
          <a:bodyPr wrap="square" rtlCol="0">
            <a:spAutoFit/>
          </a:bodyPr>
          <a:lstStyle/>
          <a:p>
            <a:pPr algn="ctr"/>
            <a:r>
              <a:rPr lang="en-US" altLang="ja-JP" sz="2800" dirty="0" smtClean="0">
                <a:solidFill>
                  <a:srgbClr val="0070C0"/>
                </a:solidFill>
              </a:rPr>
              <a:t>expenditure</a:t>
            </a:r>
            <a:endParaRPr kumimoji="1" lang="ja-JP" altLang="en-US" sz="2800" dirty="0">
              <a:solidFill>
                <a:srgbClr val="0070C0"/>
              </a:solidFill>
            </a:endParaRPr>
          </a:p>
        </p:txBody>
      </p:sp>
      <p:sp>
        <p:nvSpPr>
          <p:cNvPr id="10" name="テキスト ボックス 9"/>
          <p:cNvSpPr txBox="1"/>
          <p:nvPr/>
        </p:nvSpPr>
        <p:spPr>
          <a:xfrm>
            <a:off x="826394" y="3823565"/>
            <a:ext cx="2232248" cy="523220"/>
          </a:xfrm>
          <a:prstGeom prst="rect">
            <a:avLst/>
          </a:prstGeom>
          <a:noFill/>
        </p:spPr>
        <p:txBody>
          <a:bodyPr wrap="square" rtlCol="0">
            <a:spAutoFit/>
          </a:bodyPr>
          <a:lstStyle/>
          <a:p>
            <a:pPr algn="ctr"/>
            <a:r>
              <a:rPr lang="en-US" altLang="ja-JP" sz="2800" dirty="0" smtClean="0">
                <a:solidFill>
                  <a:srgbClr val="0070C0"/>
                </a:solidFill>
              </a:rPr>
              <a:t>added</a:t>
            </a:r>
            <a:r>
              <a:rPr lang="ja-JP" altLang="en-US" sz="2800" dirty="0" smtClean="0">
                <a:solidFill>
                  <a:srgbClr val="0070C0"/>
                </a:solidFill>
              </a:rPr>
              <a:t>　</a:t>
            </a:r>
            <a:r>
              <a:rPr lang="en-US" altLang="ja-JP" sz="2800" dirty="0" smtClean="0">
                <a:solidFill>
                  <a:srgbClr val="0070C0"/>
                </a:solidFill>
              </a:rPr>
              <a:t>value</a:t>
            </a:r>
            <a:endParaRPr kumimoji="1" lang="ja-JP" altLang="en-US" sz="2800" dirty="0">
              <a:solidFill>
                <a:srgbClr val="0070C0"/>
              </a:solidFill>
            </a:endParaRPr>
          </a:p>
        </p:txBody>
      </p:sp>
    </p:spTree>
    <p:extLst>
      <p:ext uri="{BB962C8B-B14F-4D97-AF65-F5344CB8AC3E}">
        <p14:creationId xmlns:p14="http://schemas.microsoft.com/office/powerpoint/2010/main" val="1499556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0769"/>
            <a:ext cx="7886700" cy="1047650"/>
          </a:xfrm>
        </p:spPr>
        <p:txBody>
          <a:bodyPr/>
          <a:lstStyle/>
          <a:p>
            <a:r>
              <a:rPr lang="en-US" altLang="ja-JP" dirty="0" smtClean="0"/>
              <a:t> Rate </a:t>
            </a:r>
            <a:r>
              <a:rPr lang="en-US" altLang="ja-JP" dirty="0"/>
              <a:t>of </a:t>
            </a:r>
            <a:r>
              <a:rPr lang="en-US" altLang="ja-JP" dirty="0" smtClean="0"/>
              <a:t>financial flow</a:t>
            </a:r>
            <a:endParaRPr kumimoji="1" lang="ja-JP" altLang="en-US" dirty="0"/>
          </a:p>
        </p:txBody>
      </p:sp>
      <p:sp>
        <p:nvSpPr>
          <p:cNvPr id="3" name="コンテンツ プレースホルダー 2"/>
          <p:cNvSpPr>
            <a:spLocks noGrp="1"/>
          </p:cNvSpPr>
          <p:nvPr>
            <p:ph idx="1"/>
          </p:nvPr>
        </p:nvSpPr>
        <p:spPr>
          <a:xfrm>
            <a:off x="179512" y="980728"/>
            <a:ext cx="8784976" cy="5616624"/>
          </a:xfrm>
        </p:spPr>
        <p:txBody>
          <a:bodyPr>
            <a:normAutofit/>
          </a:bodyPr>
          <a:lstStyle/>
          <a:p>
            <a:r>
              <a:rPr lang="en-US" altLang="ja-JP" dirty="0" smtClean="0">
                <a:solidFill>
                  <a:srgbClr val="FF0000"/>
                </a:solidFill>
              </a:rPr>
              <a:t>Rate of financial flow </a:t>
            </a:r>
            <a:r>
              <a:rPr lang="en-US" altLang="ja-JP" dirty="0">
                <a:solidFill>
                  <a:srgbClr val="FF0000"/>
                </a:solidFill>
              </a:rPr>
              <a:t>= </a:t>
            </a:r>
            <a:r>
              <a:rPr lang="en-US" altLang="ja-JP" dirty="0" smtClean="0">
                <a:solidFill>
                  <a:srgbClr val="FF0000"/>
                </a:solidFill>
              </a:rPr>
              <a:t>added</a:t>
            </a:r>
            <a:r>
              <a:rPr lang="ja-JP" altLang="en-US" dirty="0" smtClean="0">
                <a:solidFill>
                  <a:srgbClr val="FF0000"/>
                </a:solidFill>
              </a:rPr>
              <a:t> </a:t>
            </a:r>
            <a:r>
              <a:rPr lang="en-US" altLang="ja-JP" dirty="0" smtClean="0">
                <a:solidFill>
                  <a:srgbClr val="FF0000"/>
                </a:solidFill>
              </a:rPr>
              <a:t>value÷ income</a:t>
            </a:r>
            <a:endParaRPr lang="en-US" altLang="ja-JP" dirty="0">
              <a:solidFill>
                <a:srgbClr val="FF0000"/>
              </a:solidFill>
            </a:endParaRPr>
          </a:p>
          <a:p>
            <a:r>
              <a:rPr lang="en-US" altLang="ja-JP" dirty="0" smtClean="0"/>
              <a:t>financial </a:t>
            </a:r>
            <a:r>
              <a:rPr lang="en-US" altLang="ja-JP" dirty="0"/>
              <a:t>self-supported degree is </a:t>
            </a:r>
            <a:r>
              <a:rPr lang="en-US" altLang="ja-JP" dirty="0" smtClean="0"/>
              <a:t>shown</a:t>
            </a:r>
          </a:p>
          <a:p>
            <a:pPr marL="0" indent="0">
              <a:buNone/>
            </a:pPr>
            <a:r>
              <a:rPr lang="ja-JP" altLang="en-US" dirty="0"/>
              <a:t> →</a:t>
            </a:r>
            <a:r>
              <a:rPr lang="en-US" altLang="ja-JP" dirty="0" smtClean="0"/>
              <a:t>the </a:t>
            </a:r>
            <a:r>
              <a:rPr lang="en-US" altLang="ja-JP" dirty="0"/>
              <a:t>less value shows the higher dependence on the </a:t>
            </a:r>
            <a:r>
              <a:rPr lang="ja-JP" altLang="en-US" dirty="0" smtClean="0"/>
              <a:t>　　　　　</a:t>
            </a:r>
            <a:r>
              <a:rPr lang="en-US" altLang="ja-JP" dirty="0" smtClean="0"/>
              <a:t>income </a:t>
            </a:r>
            <a:r>
              <a:rPr lang="en-US" altLang="ja-JP" dirty="0"/>
              <a:t>from another </a:t>
            </a:r>
            <a:r>
              <a:rPr lang="en-US" altLang="ja-JP" dirty="0" smtClean="0"/>
              <a:t>city</a:t>
            </a:r>
          </a:p>
          <a:p>
            <a:pPr marL="0" indent="0">
              <a:buNone/>
            </a:pPr>
            <a:endParaRPr lang="en-US" altLang="ja-JP" dirty="0" smtClean="0"/>
          </a:p>
          <a:p>
            <a:pPr marL="0" indent="0">
              <a:lnSpc>
                <a:spcPts val="2000"/>
              </a:lnSpc>
              <a:buNone/>
            </a:pPr>
            <a:r>
              <a:rPr lang="en-US" altLang="ja-JP" dirty="0" smtClean="0"/>
              <a:t>e.g.</a:t>
            </a:r>
          </a:p>
          <a:p>
            <a:pPr marL="0" indent="0">
              <a:lnSpc>
                <a:spcPts val="2000"/>
              </a:lnSpc>
              <a:buNone/>
            </a:pPr>
            <a:r>
              <a:rPr lang="en-US" altLang="ja-JP" dirty="0" smtClean="0"/>
              <a:t>Tokyo</a:t>
            </a:r>
            <a:r>
              <a:rPr lang="ja-JP" altLang="en-US" dirty="0" smtClean="0"/>
              <a:t>：</a:t>
            </a:r>
            <a:r>
              <a:rPr lang="en-US" altLang="ja-JP" dirty="0" smtClean="0"/>
              <a:t>151.8%</a:t>
            </a:r>
            <a:r>
              <a:rPr lang="ja-JP" altLang="en-US" dirty="0"/>
              <a:t> </a:t>
            </a:r>
            <a:endParaRPr lang="en-US" altLang="ja-JP" dirty="0"/>
          </a:p>
          <a:p>
            <a:pPr marL="0" indent="0">
              <a:lnSpc>
                <a:spcPts val="2000"/>
              </a:lnSpc>
              <a:buNone/>
            </a:pPr>
            <a:r>
              <a:rPr lang="ja-JP" altLang="en-US" dirty="0" smtClean="0"/>
              <a:t>→</a:t>
            </a:r>
            <a:r>
              <a:rPr lang="en-US" altLang="ja-JP" dirty="0" smtClean="0"/>
              <a:t>outflow of income and inflow of consumption are </a:t>
            </a:r>
            <a:r>
              <a:rPr lang="en-US" altLang="ja-JP" dirty="0" smtClean="0"/>
              <a:t>high</a:t>
            </a:r>
          </a:p>
          <a:p>
            <a:pPr marL="0" indent="0">
              <a:lnSpc>
                <a:spcPts val="2000"/>
              </a:lnSpc>
              <a:buNone/>
            </a:pPr>
            <a:endParaRPr lang="en-US" altLang="ja-JP" sz="800" dirty="0" smtClean="0"/>
          </a:p>
          <a:p>
            <a:pPr marL="0" indent="0">
              <a:lnSpc>
                <a:spcPts val="2000"/>
              </a:lnSpc>
              <a:buNone/>
            </a:pPr>
            <a:r>
              <a:rPr lang="en-US" altLang="ja-JP" dirty="0" smtClean="0"/>
              <a:t>Kyoto city</a:t>
            </a:r>
            <a:r>
              <a:rPr lang="ja-JP" altLang="en-US" dirty="0" smtClean="0"/>
              <a:t>：</a:t>
            </a:r>
            <a:r>
              <a:rPr lang="en-US" altLang="ja-JP" dirty="0" smtClean="0"/>
              <a:t>100.6%</a:t>
            </a:r>
            <a:r>
              <a:rPr lang="ja-JP" altLang="en-US" dirty="0" smtClean="0"/>
              <a:t>　</a:t>
            </a:r>
            <a:endParaRPr lang="en-US" altLang="ja-JP" dirty="0" smtClean="0"/>
          </a:p>
          <a:p>
            <a:pPr marL="0" indent="0">
              <a:lnSpc>
                <a:spcPts val="2000"/>
              </a:lnSpc>
              <a:buNone/>
            </a:pPr>
            <a:r>
              <a:rPr lang="ja-JP" altLang="en-US" dirty="0" smtClean="0"/>
              <a:t>→</a:t>
            </a:r>
            <a:r>
              <a:rPr lang="en-US" altLang="ja-JP" dirty="0" smtClean="0"/>
              <a:t>added value </a:t>
            </a:r>
            <a:r>
              <a:rPr lang="ja-JP" altLang="en-US" dirty="0" smtClean="0"/>
              <a:t>≒ </a:t>
            </a:r>
            <a:r>
              <a:rPr lang="en-US" altLang="ja-JP" dirty="0" smtClean="0"/>
              <a:t>income</a:t>
            </a:r>
          </a:p>
          <a:p>
            <a:pPr marL="0" indent="0">
              <a:lnSpc>
                <a:spcPts val="2000"/>
              </a:lnSpc>
              <a:buNone/>
            </a:pPr>
            <a:endParaRPr lang="en-US" altLang="ja-JP" dirty="0" smtClean="0"/>
          </a:p>
          <a:p>
            <a:pPr marL="0" indent="0">
              <a:lnSpc>
                <a:spcPts val="2000"/>
              </a:lnSpc>
              <a:buNone/>
            </a:pPr>
            <a:r>
              <a:rPr lang="en-US" altLang="ja-JP" dirty="0" smtClean="0"/>
              <a:t>Sakai city</a:t>
            </a:r>
            <a:r>
              <a:rPr lang="ja-JP" altLang="en-US" dirty="0" smtClean="0"/>
              <a:t>： </a:t>
            </a:r>
            <a:r>
              <a:rPr lang="en-US" altLang="ja-JP" dirty="0"/>
              <a:t>94.8% </a:t>
            </a:r>
            <a:endParaRPr lang="en-US" altLang="ja-JP" dirty="0" smtClean="0"/>
          </a:p>
          <a:p>
            <a:pPr marL="0" indent="0">
              <a:buNone/>
            </a:pPr>
            <a:endParaRPr lang="en-US" altLang="ja-JP" dirty="0" smtClean="0"/>
          </a:p>
          <a:p>
            <a:pPr marL="0" indent="0">
              <a:buNone/>
            </a:pPr>
            <a:endParaRPr lang="en-US" altLang="ja-JP" dirty="0"/>
          </a:p>
        </p:txBody>
      </p:sp>
    </p:spTree>
    <p:extLst>
      <p:ext uri="{BB962C8B-B14F-4D97-AF65-F5344CB8AC3E}">
        <p14:creationId xmlns:p14="http://schemas.microsoft.com/office/powerpoint/2010/main" val="2929151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p:cNvGraphicFramePr>
            <a:graphicFrameLocks noGrp="1"/>
          </p:cNvGraphicFramePr>
          <p:nvPr>
            <p:ph sz="half" idx="1"/>
            <p:extLst>
              <p:ext uri="{D42A27DB-BD31-4B8C-83A1-F6EECF244321}">
                <p14:modId xmlns:p14="http://schemas.microsoft.com/office/powerpoint/2010/main" val="3572305692"/>
              </p:ext>
            </p:extLst>
          </p:nvPr>
        </p:nvGraphicFramePr>
        <p:xfrm>
          <a:off x="295732" y="1172466"/>
          <a:ext cx="4204259" cy="5424886"/>
        </p:xfrm>
        <a:graphic>
          <a:graphicData uri="http://schemas.openxmlformats.org/drawingml/2006/chart">
            <c:chart xmlns:c="http://schemas.openxmlformats.org/drawingml/2006/chart" xmlns:r="http://schemas.openxmlformats.org/officeDocument/2006/relationships" r:id="rId2"/>
          </a:graphicData>
        </a:graphic>
      </p:graphicFrame>
      <p:sp>
        <p:nvSpPr>
          <p:cNvPr id="23" name="タイトル 22"/>
          <p:cNvSpPr>
            <a:spLocks noGrp="1"/>
          </p:cNvSpPr>
          <p:nvPr>
            <p:ph type="title"/>
          </p:nvPr>
        </p:nvSpPr>
        <p:spPr>
          <a:xfrm>
            <a:off x="611560" y="188640"/>
            <a:ext cx="7886700" cy="615601"/>
          </a:xfrm>
        </p:spPr>
        <p:txBody>
          <a:bodyPr>
            <a:normAutofit fontScale="90000"/>
          </a:bodyPr>
          <a:lstStyle/>
          <a:p>
            <a:pPr lvl="0">
              <a:spcBef>
                <a:spcPts val="1000"/>
              </a:spcBef>
            </a:pPr>
            <a:r>
              <a:rPr lang="en-US" altLang="ja-JP" sz="4900" dirty="0" smtClean="0"/>
              <a:t>Added value </a:t>
            </a:r>
            <a:r>
              <a:rPr lang="ja-JP" altLang="en-US" sz="2700" dirty="0" smtClean="0"/>
              <a:t>＝</a:t>
            </a:r>
            <a:r>
              <a:rPr lang="en-US" altLang="ja-JP" sz="2700" dirty="0" smtClean="0"/>
              <a:t>gross output</a:t>
            </a:r>
            <a:r>
              <a:rPr lang="ja-JP" altLang="en-US" sz="2700" dirty="0" smtClean="0"/>
              <a:t>－ </a:t>
            </a:r>
            <a:r>
              <a:rPr lang="en-US" altLang="ja-JP" sz="2700" dirty="0"/>
              <a:t>Intermediate </a:t>
            </a:r>
            <a:r>
              <a:rPr lang="en-US" altLang="ja-JP" sz="2700" dirty="0"/>
              <a:t>i</a:t>
            </a:r>
            <a:r>
              <a:rPr lang="en-US" altLang="ja-JP" sz="2700" dirty="0" smtClean="0"/>
              <a:t>nput</a:t>
            </a:r>
            <a:endParaRPr kumimoji="1" lang="ja-JP" altLang="en-US" sz="2700" dirty="0"/>
          </a:p>
        </p:txBody>
      </p:sp>
      <p:sp>
        <p:nvSpPr>
          <p:cNvPr id="5" name="テキスト ボックス 4"/>
          <p:cNvSpPr txBox="1"/>
          <p:nvPr/>
        </p:nvSpPr>
        <p:spPr>
          <a:xfrm>
            <a:off x="4788024" y="1395299"/>
            <a:ext cx="3384376" cy="369332"/>
          </a:xfrm>
          <a:prstGeom prst="rect">
            <a:avLst/>
          </a:prstGeom>
          <a:noFill/>
        </p:spPr>
        <p:txBody>
          <a:bodyPr wrap="square" rtlCol="0">
            <a:spAutoFit/>
          </a:bodyPr>
          <a:lstStyle/>
          <a:p>
            <a:pPr algn="ctr"/>
            <a:r>
              <a:rPr lang="en-US" altLang="ja-JP" dirty="0" smtClean="0"/>
              <a:t>Labor productivity</a:t>
            </a:r>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1681369291"/>
              </p:ext>
            </p:extLst>
          </p:nvPr>
        </p:nvGraphicFramePr>
        <p:xfrm>
          <a:off x="4064880" y="2132856"/>
          <a:ext cx="4974680" cy="1920240"/>
        </p:xfrm>
        <a:graphic>
          <a:graphicData uri="http://schemas.openxmlformats.org/drawingml/2006/table">
            <a:tbl>
              <a:tblPr firstRow="1" bandRow="1">
                <a:tableStyleId>{5C22544A-7EE6-4342-B048-85BDC9FD1C3A}</a:tableStyleId>
              </a:tblPr>
              <a:tblGrid>
                <a:gridCol w="1204241">
                  <a:extLst>
                    <a:ext uri="{9D8B030D-6E8A-4147-A177-3AD203B41FA5}">
                      <a16:colId xmlns:a16="http://schemas.microsoft.com/office/drawing/2014/main" val="20000"/>
                    </a:ext>
                  </a:extLst>
                </a:gridCol>
                <a:gridCol w="1256813">
                  <a:extLst>
                    <a:ext uri="{9D8B030D-6E8A-4147-A177-3AD203B41FA5}">
                      <a16:colId xmlns:a16="http://schemas.microsoft.com/office/drawing/2014/main" val="20001"/>
                    </a:ext>
                  </a:extLst>
                </a:gridCol>
                <a:gridCol w="1256813">
                  <a:extLst>
                    <a:ext uri="{9D8B030D-6E8A-4147-A177-3AD203B41FA5}">
                      <a16:colId xmlns:a16="http://schemas.microsoft.com/office/drawing/2014/main" val="20002"/>
                    </a:ext>
                  </a:extLst>
                </a:gridCol>
                <a:gridCol w="1256813">
                  <a:extLst>
                    <a:ext uri="{9D8B030D-6E8A-4147-A177-3AD203B41FA5}">
                      <a16:colId xmlns:a16="http://schemas.microsoft.com/office/drawing/2014/main" val="20003"/>
                    </a:ext>
                  </a:extLst>
                </a:gridCol>
              </a:tblGrid>
              <a:tr h="471861">
                <a:tc>
                  <a:txBody>
                    <a:bodyPr/>
                    <a:lstStyle/>
                    <a:p>
                      <a:endParaRPr kumimoji="1" lang="ja-JP" altLang="en-US" dirty="0"/>
                    </a:p>
                  </a:txBody>
                  <a:tcPr/>
                </a:tc>
                <a:tc>
                  <a:txBody>
                    <a:bodyPr/>
                    <a:lstStyle/>
                    <a:p>
                      <a:r>
                        <a:rPr kumimoji="1" lang="en-US" altLang="ja-JP" dirty="0" smtClean="0"/>
                        <a:t>Primary sector</a:t>
                      </a:r>
                      <a:endParaRPr kumimoji="1" lang="ja-JP" altLang="en-US" dirty="0"/>
                    </a:p>
                  </a:txBody>
                  <a:tcPr/>
                </a:tc>
                <a:tc>
                  <a:txBody>
                    <a:bodyPr/>
                    <a:lstStyle/>
                    <a:p>
                      <a:r>
                        <a:rPr kumimoji="1" lang="en-US" altLang="ja-JP" dirty="0" smtClean="0"/>
                        <a:t>Secondary sector</a:t>
                      </a:r>
                      <a:endParaRPr kumimoji="1" lang="ja-JP" altLang="en-US" dirty="0"/>
                    </a:p>
                  </a:txBody>
                  <a:tcPr/>
                </a:tc>
                <a:tc>
                  <a:txBody>
                    <a:bodyPr/>
                    <a:lstStyle/>
                    <a:p>
                      <a:r>
                        <a:rPr kumimoji="1" lang="en-US" altLang="ja-JP" dirty="0" smtClean="0"/>
                        <a:t>Tertiary sector</a:t>
                      </a:r>
                      <a:endParaRPr kumimoji="1" lang="ja-JP" altLang="en-US" dirty="0"/>
                    </a:p>
                  </a:txBody>
                  <a:tcPr/>
                </a:tc>
                <a:extLst>
                  <a:ext uri="{0D108BD9-81ED-4DB2-BD59-A6C34878D82A}">
                    <a16:rowId xmlns:a16="http://schemas.microsoft.com/office/drawing/2014/main" val="10000"/>
                  </a:ext>
                </a:extLst>
              </a:tr>
              <a:tr h="508614">
                <a:tc>
                  <a:txBody>
                    <a:bodyPr/>
                    <a:lstStyle/>
                    <a:p>
                      <a:r>
                        <a:rPr kumimoji="1" lang="en-US" altLang="ja-JP" dirty="0" smtClean="0"/>
                        <a:t>Added value</a:t>
                      </a:r>
                      <a:endParaRPr kumimoji="1" lang="ja-JP" altLang="en-US" dirty="0"/>
                    </a:p>
                  </a:txBody>
                  <a:tcPr/>
                </a:tc>
                <a:tc>
                  <a:txBody>
                    <a:bodyPr/>
                    <a:lstStyle/>
                    <a:p>
                      <a:r>
                        <a:rPr kumimoji="1" lang="en-US" altLang="ja-JP" dirty="0" smtClean="0"/>
                        <a:t>1,890,000</a:t>
                      </a:r>
                      <a:endParaRPr kumimoji="1" lang="ja-JP" altLang="en-US" dirty="0"/>
                    </a:p>
                  </a:txBody>
                  <a:tcPr/>
                </a:tc>
                <a:tc>
                  <a:txBody>
                    <a:bodyPr/>
                    <a:lstStyle/>
                    <a:p>
                      <a:r>
                        <a:rPr kumimoji="1" lang="en-US" altLang="ja-JP" dirty="0" smtClean="0">
                          <a:solidFill>
                            <a:srgbClr val="FF0000"/>
                          </a:solidFill>
                        </a:rPr>
                        <a:t>10,490,000</a:t>
                      </a:r>
                      <a:endParaRPr kumimoji="1" lang="ja-JP" altLang="en-US" dirty="0">
                        <a:solidFill>
                          <a:srgbClr val="FF0000"/>
                        </a:solidFill>
                      </a:endParaRPr>
                    </a:p>
                  </a:txBody>
                  <a:tcPr/>
                </a:tc>
                <a:tc>
                  <a:txBody>
                    <a:bodyPr/>
                    <a:lstStyle/>
                    <a:p>
                      <a:r>
                        <a:rPr kumimoji="1" lang="en-US" altLang="ja-JP" dirty="0" smtClean="0"/>
                        <a:t>9,000,000</a:t>
                      </a:r>
                      <a:endParaRPr kumimoji="1" lang="ja-JP" altLang="en-US" dirty="0"/>
                    </a:p>
                  </a:txBody>
                  <a:tcPr/>
                </a:tc>
                <a:extLst>
                  <a:ext uri="{0D108BD9-81ED-4DB2-BD59-A6C34878D82A}">
                    <a16:rowId xmlns:a16="http://schemas.microsoft.com/office/drawing/2014/main" val="10001"/>
                  </a:ext>
                </a:extLst>
              </a:tr>
              <a:tr h="294673">
                <a:tc>
                  <a:txBody>
                    <a:bodyPr/>
                    <a:lstStyle/>
                    <a:p>
                      <a:r>
                        <a:rPr kumimoji="1" lang="en-US" altLang="ja-JP" dirty="0" smtClean="0"/>
                        <a:t>Ranking</a:t>
                      </a:r>
                    </a:p>
                    <a:p>
                      <a:r>
                        <a:rPr kumimoji="1" lang="en-US" altLang="ja-JP" dirty="0" smtClean="0"/>
                        <a:t>(/1741)</a:t>
                      </a:r>
                      <a:endParaRPr kumimoji="1" lang="ja-JP" altLang="en-US" dirty="0"/>
                    </a:p>
                  </a:txBody>
                  <a:tcPr/>
                </a:tc>
                <a:tc>
                  <a:txBody>
                    <a:bodyPr/>
                    <a:lstStyle/>
                    <a:p>
                      <a:r>
                        <a:rPr kumimoji="1" lang="en-US" altLang="ja-JP" dirty="0" smtClean="0"/>
                        <a:t>1028</a:t>
                      </a:r>
                      <a:endParaRPr kumimoji="1" lang="ja-JP" altLang="en-US" dirty="0"/>
                    </a:p>
                  </a:txBody>
                  <a:tcPr/>
                </a:tc>
                <a:tc>
                  <a:txBody>
                    <a:bodyPr/>
                    <a:lstStyle/>
                    <a:p>
                      <a:r>
                        <a:rPr kumimoji="1" lang="en-US" altLang="ja-JP" dirty="0" smtClean="0"/>
                        <a:t>254</a:t>
                      </a:r>
                      <a:endParaRPr kumimoji="1" lang="ja-JP" altLang="en-US" dirty="0"/>
                    </a:p>
                  </a:txBody>
                  <a:tcPr/>
                </a:tc>
                <a:tc>
                  <a:txBody>
                    <a:bodyPr/>
                    <a:lstStyle/>
                    <a:p>
                      <a:r>
                        <a:rPr kumimoji="1" lang="en-US" altLang="ja-JP" dirty="0" smtClean="0"/>
                        <a:t>271</a:t>
                      </a:r>
                      <a:endParaRPr kumimoji="1" lang="ja-JP"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4531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a:t>
            </a:r>
            <a:r>
              <a:rPr kumimoji="1" lang="en-US" altLang="ja-JP" dirty="0" smtClean="0"/>
              <a:t>ncome…</a:t>
            </a:r>
            <a:r>
              <a:rPr kumimoji="1" lang="en-US" altLang="ja-JP" sz="2400" dirty="0" smtClean="0"/>
              <a:t>allotment of added value</a:t>
            </a:r>
            <a:endParaRPr kumimoji="1" lang="ja-JP" altLang="en-US" dirty="0"/>
          </a:p>
        </p:txBody>
      </p:sp>
      <p:graphicFrame>
        <p:nvGraphicFramePr>
          <p:cNvPr id="11" name="コンテンツ プレースホルダー 10"/>
          <p:cNvGraphicFramePr>
            <a:graphicFrameLocks noGrp="1"/>
          </p:cNvGraphicFramePr>
          <p:nvPr>
            <p:ph sz="half" idx="1"/>
            <p:extLst>
              <p:ext uri="{D42A27DB-BD31-4B8C-83A1-F6EECF244321}">
                <p14:modId xmlns:p14="http://schemas.microsoft.com/office/powerpoint/2010/main" val="887944487"/>
              </p:ext>
            </p:extLst>
          </p:nvPr>
        </p:nvGraphicFramePr>
        <p:xfrm>
          <a:off x="628650" y="1825625"/>
          <a:ext cx="38862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コンテンツ プレースホルダー 3"/>
          <p:cNvSpPr>
            <a:spLocks noGrp="1"/>
          </p:cNvSpPr>
          <p:nvPr>
            <p:ph sz="half" idx="2"/>
          </p:nvPr>
        </p:nvSpPr>
        <p:spPr/>
        <p:txBody>
          <a:bodyPr>
            <a:normAutofit/>
          </a:bodyPr>
          <a:lstStyle/>
          <a:p>
            <a:pPr marL="0" indent="0">
              <a:lnSpc>
                <a:spcPts val="1500"/>
              </a:lnSpc>
              <a:buNone/>
            </a:pPr>
            <a:r>
              <a:rPr lang="en-US" altLang="ja-JP" sz="1800" dirty="0" smtClean="0"/>
              <a:t>Compensation </a:t>
            </a:r>
            <a:r>
              <a:rPr lang="en-US" altLang="ja-JP" sz="1800" dirty="0"/>
              <a:t>of employees</a:t>
            </a:r>
            <a:r>
              <a:rPr lang="ja-JP" altLang="en-US" sz="1800" dirty="0"/>
              <a:t>　</a:t>
            </a:r>
            <a:endParaRPr lang="en-US" altLang="ja-JP" sz="1800" dirty="0" smtClean="0"/>
          </a:p>
          <a:p>
            <a:pPr marL="0" indent="0">
              <a:lnSpc>
                <a:spcPts val="1500"/>
              </a:lnSpc>
              <a:buNone/>
            </a:pPr>
            <a:r>
              <a:rPr lang="ja-JP" altLang="en-US" sz="1800" dirty="0" smtClean="0"/>
              <a:t>→</a:t>
            </a:r>
            <a:r>
              <a:rPr lang="en-US" altLang="ja-JP" sz="1800" dirty="0"/>
              <a:t>was paid to </a:t>
            </a:r>
            <a:r>
              <a:rPr lang="en-US" altLang="ja-JP" sz="1800" dirty="0" smtClean="0"/>
              <a:t>employees</a:t>
            </a:r>
            <a:endParaRPr lang="en-US" altLang="ja-JP" sz="1800" dirty="0" smtClean="0"/>
          </a:p>
          <a:p>
            <a:pPr marL="0" indent="0">
              <a:lnSpc>
                <a:spcPts val="1500"/>
              </a:lnSpc>
              <a:buNone/>
            </a:pPr>
            <a:r>
              <a:rPr lang="en-US" altLang="ja-JP" sz="1800" dirty="0" smtClean="0"/>
              <a:t>Others</a:t>
            </a:r>
          </a:p>
          <a:p>
            <a:pPr marL="0" indent="0">
              <a:lnSpc>
                <a:spcPts val="1500"/>
              </a:lnSpc>
              <a:buNone/>
            </a:pPr>
            <a:r>
              <a:rPr lang="ja-JP" altLang="en-US" sz="1800" dirty="0" smtClean="0"/>
              <a:t>→</a:t>
            </a:r>
            <a:r>
              <a:rPr lang="en-US" altLang="ja-JP" sz="1800" dirty="0"/>
              <a:t>business </a:t>
            </a:r>
            <a:r>
              <a:rPr lang="en-US" altLang="ja-JP" sz="1800" dirty="0" smtClean="0"/>
              <a:t>income</a:t>
            </a:r>
            <a:r>
              <a:rPr lang="ja-JP" altLang="en-US" sz="1800" dirty="0" smtClean="0"/>
              <a:t>・</a:t>
            </a:r>
            <a:r>
              <a:rPr lang="en-US" altLang="ja-JP" sz="1800" dirty="0"/>
              <a:t>local grant </a:t>
            </a:r>
            <a:r>
              <a:rPr lang="en-US" altLang="ja-JP" sz="1800" dirty="0" smtClean="0"/>
              <a:t>tax</a:t>
            </a:r>
            <a:r>
              <a:rPr lang="ja-JP" altLang="en-US" sz="1800" dirty="0" smtClean="0"/>
              <a:t>　</a:t>
            </a:r>
            <a:r>
              <a:rPr lang="en-US" altLang="ja-JP" sz="1800" dirty="0" smtClean="0"/>
              <a:t>etc.</a:t>
            </a:r>
            <a:endParaRPr lang="en-US" altLang="ja-JP" sz="18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a:p>
            <a:pPr marL="0" indent="0">
              <a:buNone/>
            </a:pPr>
            <a:endParaRPr lang="en-US" altLang="ja-JP" dirty="0" smtClean="0">
              <a:solidFill>
                <a:srgbClr val="FF0000"/>
              </a:solidFill>
            </a:endParaRPr>
          </a:p>
          <a:p>
            <a:pPr marL="0" indent="0">
              <a:buNone/>
            </a:pPr>
            <a:r>
              <a:rPr lang="ja-JP" altLang="en-US" dirty="0" smtClean="0">
                <a:solidFill>
                  <a:srgbClr val="FF0000"/>
                </a:solidFill>
              </a:rPr>
              <a:t>⇒</a:t>
            </a:r>
            <a:r>
              <a:rPr lang="en-US" altLang="ja-JP" dirty="0">
                <a:solidFill>
                  <a:srgbClr val="FF0000"/>
                </a:solidFill>
              </a:rPr>
              <a:t>The income distributed in the other areas flows here</a:t>
            </a:r>
            <a:r>
              <a:rPr lang="en-US" altLang="ja-JP" dirty="0" smtClean="0">
                <a:solidFill>
                  <a:srgbClr val="FF0000"/>
                </a:solidFill>
              </a:rPr>
              <a:t>.</a:t>
            </a:r>
            <a:endParaRPr lang="en-US" altLang="ja-JP" sz="2000" dirty="0" smtClean="0"/>
          </a:p>
          <a:p>
            <a:pPr marL="0" indent="0">
              <a:buNone/>
            </a:pPr>
            <a:endParaRPr kumimoji="1" lang="en-US" altLang="ja-JP" sz="2000" dirty="0"/>
          </a:p>
          <a:p>
            <a:pPr marL="0" indent="0">
              <a:buNone/>
            </a:pPr>
            <a:endParaRPr kumimoji="1" lang="ja-JP" altLang="en-US" sz="2000" dirty="0"/>
          </a:p>
        </p:txBody>
      </p:sp>
      <p:graphicFrame>
        <p:nvGraphicFramePr>
          <p:cNvPr id="12" name="表 11"/>
          <p:cNvGraphicFramePr>
            <a:graphicFrameLocks noGrp="1"/>
          </p:cNvGraphicFramePr>
          <p:nvPr>
            <p:extLst>
              <p:ext uri="{D42A27DB-BD31-4B8C-83A1-F6EECF244321}">
                <p14:modId xmlns:p14="http://schemas.microsoft.com/office/powerpoint/2010/main" val="1277573076"/>
              </p:ext>
            </p:extLst>
          </p:nvPr>
        </p:nvGraphicFramePr>
        <p:xfrm>
          <a:off x="4642365" y="3065671"/>
          <a:ext cx="3600400" cy="1731482"/>
        </p:xfrm>
        <a:graphic>
          <a:graphicData uri="http://schemas.openxmlformats.org/drawingml/2006/table">
            <a:tbl>
              <a:tblPr>
                <a:tableStyleId>{5C22544A-7EE6-4342-B048-85BDC9FD1C3A}</a:tableStyleId>
              </a:tblPr>
              <a:tblGrid>
                <a:gridCol w="1526568">
                  <a:extLst>
                    <a:ext uri="{9D8B030D-6E8A-4147-A177-3AD203B41FA5}">
                      <a16:colId xmlns:a16="http://schemas.microsoft.com/office/drawing/2014/main" val="20000"/>
                    </a:ext>
                  </a:extLst>
                </a:gridCol>
                <a:gridCol w="1181426">
                  <a:extLst>
                    <a:ext uri="{9D8B030D-6E8A-4147-A177-3AD203B41FA5}">
                      <a16:colId xmlns:a16="http://schemas.microsoft.com/office/drawing/2014/main" val="20001"/>
                    </a:ext>
                  </a:extLst>
                </a:gridCol>
                <a:gridCol w="892406">
                  <a:extLst>
                    <a:ext uri="{9D8B030D-6E8A-4147-A177-3AD203B41FA5}">
                      <a16:colId xmlns:a16="http://schemas.microsoft.com/office/drawing/2014/main" val="20002"/>
                    </a:ext>
                  </a:extLst>
                </a:gridCol>
              </a:tblGrid>
              <a:tr h="250282">
                <a:tc>
                  <a:txBody>
                    <a:bodyPr/>
                    <a:lstStyle/>
                    <a:p>
                      <a:pPr algn="l" fontAlgn="ctr"/>
                      <a:endParaRPr lang="ja-JP" altLang="en-US"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400" b="0" i="0" u="none" strike="noStrike" dirty="0" smtClean="0">
                          <a:solidFill>
                            <a:schemeClr val="tx1"/>
                          </a:solidFill>
                          <a:effectLst/>
                          <a:latin typeface="+mn-lt"/>
                          <a:ea typeface="ＭＳ Ｐゴシック" panose="020B0600070205080204" pitchFamily="50" charset="-128"/>
                        </a:rPr>
                        <a:t>Employees’</a:t>
                      </a:r>
                      <a:endParaRPr lang="ja-JP" altLang="en-US" sz="1400" b="0" i="0" u="none" strike="noStrike" dirty="0">
                        <a:solidFill>
                          <a:schemeClr val="tx1"/>
                        </a:solidFill>
                        <a:effectLst/>
                        <a:latin typeface="+mn-lt"/>
                        <a:ea typeface="ＭＳ Ｐゴシック" panose="020B0600070205080204" pitchFamily="50" charset="-128"/>
                      </a:endParaRPr>
                    </a:p>
                  </a:txBody>
                  <a:tcPr marL="7144" marR="7144" marT="9525" marB="0" anchor="ctr"/>
                </a:tc>
                <a:tc>
                  <a:txBody>
                    <a:bodyPr/>
                    <a:lstStyle/>
                    <a:p>
                      <a:pPr algn="l" fontAlgn="ctr"/>
                      <a:r>
                        <a:rPr lang="en-US" altLang="ja-JP" sz="1400" b="0" i="0" u="none" strike="noStrike" dirty="0" smtClean="0">
                          <a:solidFill>
                            <a:schemeClr val="tx1"/>
                          </a:solidFill>
                          <a:effectLst/>
                          <a:latin typeface="+mn-lt"/>
                          <a:ea typeface="ＭＳ Ｐゴシック" panose="020B0600070205080204" pitchFamily="50" charset="-128"/>
                        </a:rPr>
                        <a:t>Others</a:t>
                      </a:r>
                      <a:endParaRPr lang="ja-JP" altLang="en-US" sz="1400" b="0" i="0" u="none" strike="noStrike" dirty="0">
                        <a:solidFill>
                          <a:schemeClr val="tx1"/>
                        </a:solidFill>
                        <a:effectLst/>
                        <a:latin typeface="+mn-lt"/>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0"/>
                  </a:ext>
                </a:extLst>
              </a:tr>
              <a:tr h="740600">
                <a:tc>
                  <a:txBody>
                    <a:bodyPr/>
                    <a:lstStyle/>
                    <a:p>
                      <a:pPr algn="ctr" fontAlgn="ctr"/>
                      <a:r>
                        <a:rPr lang="en-US" altLang="ja-JP" sz="1400" b="0" i="0" u="none" strike="noStrike" dirty="0" smtClean="0">
                          <a:solidFill>
                            <a:schemeClr val="tx1"/>
                          </a:solidFill>
                          <a:effectLst/>
                          <a:latin typeface="+mn-lt"/>
                          <a:ea typeface="+mn-ea"/>
                        </a:rPr>
                        <a:t>Income(/person)</a:t>
                      </a:r>
                      <a:endPar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400" b="0" i="0" u="none" strike="noStrike" dirty="0" smtClean="0">
                          <a:solidFill>
                            <a:schemeClr val="tx1"/>
                          </a:solidFill>
                          <a:effectLst/>
                          <a:latin typeface="+mn-lt"/>
                          <a:ea typeface="+mn-ea"/>
                        </a:rPr>
                        <a:t>4,760,000</a:t>
                      </a:r>
                      <a:endParaRPr lang="ja-JP" altLang="en-US"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400" b="0" i="0" u="none" strike="noStrike" dirty="0" smtClean="0">
                          <a:solidFill>
                            <a:schemeClr val="tx1"/>
                          </a:solidFill>
                          <a:effectLst/>
                          <a:latin typeface="+mn-lt"/>
                          <a:ea typeface="ＭＳ Ｐゴシック" panose="020B0600070205080204" pitchFamily="50" charset="-128"/>
                        </a:rPr>
                        <a:t>1,740,000</a:t>
                      </a:r>
                      <a:endParaRPr lang="ja-JP" altLang="en-US" sz="1400" b="0" i="0" u="none" strike="noStrike" dirty="0">
                        <a:solidFill>
                          <a:schemeClr val="tx1"/>
                        </a:solidFill>
                        <a:effectLst/>
                        <a:latin typeface="+mn-lt"/>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1"/>
                  </a:ext>
                </a:extLst>
              </a:tr>
              <a:tr h="740600">
                <a:tc>
                  <a:txBody>
                    <a:bodyPr/>
                    <a:lstStyle/>
                    <a:p>
                      <a:pPr algn="ctr" fontAlgn="ctr"/>
                      <a:r>
                        <a:rPr lang="en-US" altLang="ja-JP" sz="1400" u="none" strike="noStrike" dirty="0" smtClean="0">
                          <a:solidFill>
                            <a:schemeClr val="tx1"/>
                          </a:solidFill>
                          <a:effectLst/>
                        </a:rPr>
                        <a:t>Ranking(/1741)</a:t>
                      </a:r>
                      <a:endParaRPr lang="en-US" altLang="ja-JP"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400" u="none" strike="noStrike" dirty="0" smtClean="0">
                          <a:solidFill>
                            <a:schemeClr val="tx1"/>
                          </a:solidFill>
                          <a:effectLst/>
                        </a:rPr>
                        <a:t>186</a:t>
                      </a:r>
                      <a:endParaRPr lang="ja-JP" altLang="en-US"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400" u="none" strike="noStrike" dirty="0" smtClean="0">
                          <a:solidFill>
                            <a:schemeClr val="tx1"/>
                          </a:solidFill>
                          <a:effectLst/>
                        </a:rPr>
                        <a:t>1268</a:t>
                      </a:r>
                      <a:endParaRPr lang="ja-JP" altLang="en-US" sz="14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32103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1800" dirty="0"/>
              <a:t>支出流出入率」とは、地域内に支出された金額に対する地域外から流入・地域外に流出した金額の割合で、プラスの値は地域外からの流入、マイナスの値は地域外への流出を</a:t>
            </a:r>
            <a:r>
              <a:rPr lang="ja-JP" altLang="en-US" sz="1800" dirty="0" smtClean="0"/>
              <a:t>示す</a:t>
            </a:r>
            <a:endParaRPr kumimoji="1" lang="ja-JP" altLang="en-US" sz="1800" dirty="0"/>
          </a:p>
        </p:txBody>
      </p:sp>
      <p:sp>
        <p:nvSpPr>
          <p:cNvPr id="5" name="テキスト プレースホルダー 4"/>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18943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7"/>
          <p:cNvGraphicFramePr>
            <a:graphicFrameLocks noGrp="1"/>
          </p:cNvGraphicFramePr>
          <p:nvPr>
            <p:ph sz="half" idx="1"/>
            <p:extLst>
              <p:ext uri="{D42A27DB-BD31-4B8C-83A1-F6EECF244321}">
                <p14:modId xmlns:p14="http://schemas.microsoft.com/office/powerpoint/2010/main" val="3712112863"/>
              </p:ext>
            </p:extLst>
          </p:nvPr>
        </p:nvGraphicFramePr>
        <p:xfrm>
          <a:off x="352424" y="1268760"/>
          <a:ext cx="4003551" cy="5328592"/>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p:txBody>
          <a:bodyPr>
            <a:normAutofit/>
          </a:bodyPr>
          <a:lstStyle/>
          <a:p>
            <a:pPr lvl="0">
              <a:spcBef>
                <a:spcPts val="1000"/>
              </a:spcBef>
            </a:pPr>
            <a:r>
              <a:rPr lang="en-US" altLang="ja-JP" dirty="0">
                <a:solidFill>
                  <a:prstClr val="black"/>
                </a:solidFill>
                <a:latin typeface="Calibri Light" pitchFamily="34" charset="0"/>
                <a:cs typeface="Calibri Light" pitchFamily="34" charset="0"/>
              </a:rPr>
              <a:t>Expenditure…</a:t>
            </a:r>
            <a:r>
              <a:rPr lang="en-US" altLang="ja-JP" sz="2400" dirty="0">
                <a:solidFill>
                  <a:prstClr val="black"/>
                </a:solidFill>
                <a:latin typeface="Calibri Light" pitchFamily="34" charset="0"/>
                <a:cs typeface="Calibri Light" pitchFamily="34" charset="0"/>
              </a:rPr>
              <a:t>Usage of the income</a:t>
            </a:r>
            <a:r>
              <a:rPr lang="en-US" altLang="ja-JP" sz="2000" dirty="0">
                <a:solidFill>
                  <a:prstClr val="black"/>
                </a:solidFill>
                <a:latin typeface="Calibri" panose="020F0502020204030204"/>
                <a:cs typeface="+mn-cs"/>
              </a:rPr>
              <a:t/>
            </a:r>
            <a:br>
              <a:rPr lang="en-US" altLang="ja-JP" sz="2000" dirty="0">
                <a:solidFill>
                  <a:prstClr val="black"/>
                </a:solidFill>
                <a:latin typeface="Calibri" panose="020F0502020204030204"/>
                <a:cs typeface="+mn-cs"/>
              </a:rPr>
            </a:br>
            <a:endParaRPr kumimoji="1" lang="ja-JP" altLang="en-US" dirty="0"/>
          </a:p>
        </p:txBody>
      </p:sp>
      <p:sp>
        <p:nvSpPr>
          <p:cNvPr id="4" name="コンテンツ プレースホルダー 3"/>
          <p:cNvSpPr>
            <a:spLocks noGrp="1"/>
          </p:cNvSpPr>
          <p:nvPr>
            <p:ph sz="half" idx="2"/>
          </p:nvPr>
        </p:nvSpPr>
        <p:spPr>
          <a:xfrm>
            <a:off x="4427984" y="1196752"/>
            <a:ext cx="4107942" cy="5328592"/>
          </a:xfrm>
        </p:spPr>
        <p:txBody>
          <a:bodyPr>
            <a:normAutofit/>
          </a:bodyPr>
          <a:lstStyle/>
          <a:p>
            <a:pPr marL="0" indent="0">
              <a:lnSpc>
                <a:spcPts val="1500"/>
              </a:lnSpc>
              <a:buNone/>
            </a:pPr>
            <a:r>
              <a:rPr kumimoji="1" lang="en-US" altLang="ja-JP" sz="2000" dirty="0" smtClean="0"/>
              <a:t>Private consumption</a:t>
            </a:r>
          </a:p>
          <a:p>
            <a:pPr marL="0" indent="0">
              <a:lnSpc>
                <a:spcPts val="1500"/>
              </a:lnSpc>
              <a:buNone/>
            </a:pPr>
            <a:r>
              <a:rPr lang="ja-JP" altLang="en-US" sz="2000" dirty="0" smtClean="0"/>
              <a:t>　→</a:t>
            </a:r>
            <a:r>
              <a:rPr kumimoji="1" lang="en-US" altLang="ja-JP" sz="2000" dirty="0" smtClean="0"/>
              <a:t>consumption of citizen</a:t>
            </a:r>
            <a:endParaRPr lang="en-US" altLang="ja-JP" sz="2000" dirty="0"/>
          </a:p>
          <a:p>
            <a:pPr marL="0" indent="0">
              <a:lnSpc>
                <a:spcPts val="1500"/>
              </a:lnSpc>
              <a:buNone/>
            </a:pPr>
            <a:r>
              <a:rPr lang="en-US" altLang="ja-JP" sz="2000" dirty="0" smtClean="0"/>
              <a:t>Private investment</a:t>
            </a:r>
          </a:p>
          <a:p>
            <a:pPr marL="0" indent="0">
              <a:lnSpc>
                <a:spcPts val="1500"/>
              </a:lnSpc>
              <a:buNone/>
            </a:pPr>
            <a:r>
              <a:rPr lang="ja-JP" altLang="en-US" sz="2000" dirty="0"/>
              <a:t>　</a:t>
            </a:r>
            <a:r>
              <a:rPr lang="ja-JP" altLang="en-US" sz="2000" dirty="0" smtClean="0"/>
              <a:t>→</a:t>
            </a:r>
            <a:r>
              <a:rPr lang="en-US" altLang="ja-JP" sz="2000" dirty="0" smtClean="0"/>
              <a:t>business investment etc.</a:t>
            </a:r>
          </a:p>
          <a:p>
            <a:pPr marL="0" indent="0">
              <a:lnSpc>
                <a:spcPts val="1500"/>
              </a:lnSpc>
              <a:buNone/>
            </a:pPr>
            <a:r>
              <a:rPr lang="en-US" altLang="ja-JP" sz="2000" dirty="0" smtClean="0"/>
              <a:t>Others</a:t>
            </a:r>
          </a:p>
          <a:p>
            <a:pPr marL="0" indent="0">
              <a:lnSpc>
                <a:spcPts val="1500"/>
              </a:lnSpc>
              <a:buNone/>
            </a:pPr>
            <a:r>
              <a:rPr lang="ja-JP" altLang="en-US" sz="2000" dirty="0" smtClean="0"/>
              <a:t>　→</a:t>
            </a:r>
            <a:r>
              <a:rPr lang="en-US" altLang="ja-JP" sz="2000" dirty="0" smtClean="0"/>
              <a:t> government expenditure</a:t>
            </a:r>
            <a:r>
              <a:rPr lang="ja-JP" altLang="en-US" sz="2000" dirty="0"/>
              <a:t> </a:t>
            </a:r>
            <a:r>
              <a:rPr lang="en-US" altLang="ja-JP" sz="2000" dirty="0" smtClean="0"/>
              <a:t>etc. </a:t>
            </a:r>
          </a:p>
          <a:p>
            <a:pPr marL="0" indent="0">
              <a:buNone/>
            </a:pPr>
            <a:endParaRPr kumimoji="1" lang="en-US" altLang="ja-JP" sz="2000" dirty="0" smtClean="0"/>
          </a:p>
          <a:p>
            <a:pPr marL="0" indent="0">
              <a:buNone/>
            </a:pPr>
            <a:endParaRPr lang="en-US" altLang="ja-JP" sz="2000" dirty="0"/>
          </a:p>
          <a:p>
            <a:pPr marL="0" indent="0">
              <a:buNone/>
            </a:pPr>
            <a:endParaRPr kumimoji="1" lang="en-US" altLang="ja-JP" sz="2000" dirty="0" smtClean="0"/>
          </a:p>
          <a:p>
            <a:pPr marL="0" indent="0">
              <a:buNone/>
            </a:pPr>
            <a:endParaRPr kumimoji="1" lang="en-US" altLang="ja-JP" sz="2000" dirty="0" smtClean="0"/>
          </a:p>
          <a:p>
            <a:pPr marL="0" indent="0">
              <a:buNone/>
            </a:pPr>
            <a:endParaRPr lang="en-US" altLang="ja-JP" dirty="0" smtClean="0">
              <a:solidFill>
                <a:srgbClr val="FF0000"/>
              </a:solidFill>
            </a:endParaRPr>
          </a:p>
          <a:p>
            <a:pPr marL="0" indent="0">
              <a:buNone/>
            </a:pPr>
            <a:endParaRPr lang="en-US" altLang="ja-JP" dirty="0">
              <a:solidFill>
                <a:srgbClr val="FF0000"/>
              </a:solidFill>
            </a:endParaRPr>
          </a:p>
          <a:p>
            <a:pPr marL="0" indent="0">
              <a:lnSpc>
                <a:spcPts val="1500"/>
              </a:lnSpc>
              <a:buNone/>
            </a:pPr>
            <a:r>
              <a:rPr lang="ja-JP" altLang="en-US" dirty="0" smtClean="0">
                <a:solidFill>
                  <a:srgbClr val="FF0000"/>
                </a:solidFill>
              </a:rPr>
              <a:t>⇒</a:t>
            </a:r>
            <a:r>
              <a:rPr lang="en-US" altLang="ja-JP" dirty="0">
                <a:solidFill>
                  <a:srgbClr val="FF0000"/>
                </a:solidFill>
              </a:rPr>
              <a:t>I</a:t>
            </a:r>
            <a:r>
              <a:rPr lang="en-US" altLang="ja-JP" dirty="0" smtClean="0">
                <a:solidFill>
                  <a:srgbClr val="FF0000"/>
                </a:solidFill>
              </a:rPr>
              <a:t>ncome is  consumed</a:t>
            </a:r>
          </a:p>
          <a:p>
            <a:pPr marL="0" indent="0">
              <a:lnSpc>
                <a:spcPts val="1500"/>
              </a:lnSpc>
              <a:buNone/>
            </a:pPr>
            <a:r>
              <a:rPr lang="en-US" altLang="ja-JP" dirty="0" smtClean="0">
                <a:solidFill>
                  <a:srgbClr val="FF0000"/>
                </a:solidFill>
              </a:rPr>
              <a:t>           in other cities</a:t>
            </a:r>
            <a:endParaRPr lang="en-US" altLang="ja-JP" sz="2000" dirty="0"/>
          </a:p>
          <a:p>
            <a:pPr marL="0" indent="0">
              <a:buNone/>
            </a:pPr>
            <a:endParaRPr kumimoji="1" lang="ja-JP" altLang="en-US" sz="2000" dirty="0"/>
          </a:p>
        </p:txBody>
      </p:sp>
      <p:graphicFrame>
        <p:nvGraphicFramePr>
          <p:cNvPr id="9" name="表 8"/>
          <p:cNvGraphicFramePr>
            <a:graphicFrameLocks noGrp="1"/>
          </p:cNvGraphicFramePr>
          <p:nvPr>
            <p:extLst>
              <p:ext uri="{D42A27DB-BD31-4B8C-83A1-F6EECF244321}">
                <p14:modId xmlns:p14="http://schemas.microsoft.com/office/powerpoint/2010/main" val="3379791944"/>
              </p:ext>
            </p:extLst>
          </p:nvPr>
        </p:nvGraphicFramePr>
        <p:xfrm>
          <a:off x="3995936" y="3140968"/>
          <a:ext cx="4824536" cy="1728192"/>
        </p:xfrm>
        <a:graphic>
          <a:graphicData uri="http://schemas.openxmlformats.org/drawingml/2006/table">
            <a:tbl>
              <a:tblPr>
                <a:tableStyleId>{5C22544A-7EE6-4342-B048-85BDC9FD1C3A}</a:tableStyleId>
              </a:tblPr>
              <a:tblGrid>
                <a:gridCol w="1245041">
                  <a:extLst>
                    <a:ext uri="{9D8B030D-6E8A-4147-A177-3AD203B41FA5}">
                      <a16:colId xmlns:a16="http://schemas.microsoft.com/office/drawing/2014/main" val="20000"/>
                    </a:ext>
                  </a:extLst>
                </a:gridCol>
                <a:gridCol w="1416772">
                  <a:extLst>
                    <a:ext uri="{9D8B030D-6E8A-4147-A177-3AD203B41FA5}">
                      <a16:colId xmlns:a16="http://schemas.microsoft.com/office/drawing/2014/main" val="20001"/>
                    </a:ext>
                  </a:extLst>
                </a:gridCol>
                <a:gridCol w="1151127">
                  <a:extLst>
                    <a:ext uri="{9D8B030D-6E8A-4147-A177-3AD203B41FA5}">
                      <a16:colId xmlns:a16="http://schemas.microsoft.com/office/drawing/2014/main" val="20002"/>
                    </a:ext>
                  </a:extLst>
                </a:gridCol>
                <a:gridCol w="1011596">
                  <a:extLst>
                    <a:ext uri="{9D8B030D-6E8A-4147-A177-3AD203B41FA5}">
                      <a16:colId xmlns:a16="http://schemas.microsoft.com/office/drawing/2014/main" val="20003"/>
                    </a:ext>
                  </a:extLst>
                </a:gridCol>
              </a:tblGrid>
              <a:tr h="576064">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ctr" fontAlgn="ctr"/>
                      <a:r>
                        <a:rPr lang="en-US" altLang="ja-JP" sz="1800" b="0" i="0" u="none" strike="noStrike" dirty="0" smtClean="0">
                          <a:solidFill>
                            <a:schemeClr val="tx1"/>
                          </a:solidFill>
                          <a:effectLst/>
                          <a:latin typeface="+mn-lt"/>
                          <a:ea typeface="+mn-ea"/>
                        </a:rPr>
                        <a:t>Consumption</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ctr" fontAlgn="ctr"/>
                      <a:r>
                        <a:rPr lang="en-US" altLang="ja-JP" sz="1800" b="0" i="0" u="none" strike="noStrike" dirty="0" smtClean="0">
                          <a:solidFill>
                            <a:schemeClr val="tx1"/>
                          </a:solidFill>
                          <a:effectLst/>
                          <a:latin typeface="+mn-lt"/>
                          <a:ea typeface="+mn-ea"/>
                        </a:rPr>
                        <a:t>Investment</a:t>
                      </a:r>
                      <a:endParaRPr lang="ja-JP" altLang="en-US" sz="18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ctr" fontAlgn="ctr"/>
                      <a:r>
                        <a:rPr lang="en-US" altLang="ja-JP" sz="1800" b="0" i="0" u="none" strike="noStrike" dirty="0" smtClean="0">
                          <a:solidFill>
                            <a:schemeClr val="tx1"/>
                          </a:solidFill>
                          <a:effectLst/>
                          <a:latin typeface="+mn-lt"/>
                          <a:ea typeface="ＭＳ Ｐゴシック" panose="020B0600070205080204" pitchFamily="50" charset="-128"/>
                        </a:rPr>
                        <a:t>Others</a:t>
                      </a:r>
                      <a:endParaRPr lang="ja-JP" altLang="en-US" sz="1800" b="0" i="0" u="none" strike="noStrike" dirty="0">
                        <a:solidFill>
                          <a:schemeClr val="tx1"/>
                        </a:solidFill>
                        <a:effectLst/>
                        <a:latin typeface="+mn-lt"/>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0"/>
                  </a:ext>
                </a:extLst>
              </a:tr>
              <a:tr h="576064">
                <a:tc>
                  <a:txBody>
                    <a:bodyPr/>
                    <a:lstStyle/>
                    <a:p>
                      <a:pPr algn="l" fontAlgn="ctr"/>
                      <a:r>
                        <a:rPr lang="zh-TW" altLang="en-US" sz="1800" u="none" strike="noStrike" dirty="0">
                          <a:effectLst/>
                        </a:rPr>
                        <a:t>支出流</a:t>
                      </a:r>
                      <a:r>
                        <a:rPr lang="zh-TW" altLang="en-US" sz="1800" u="none" strike="noStrike" dirty="0" smtClean="0">
                          <a:effectLst/>
                        </a:rPr>
                        <a:t>出入</a:t>
                      </a:r>
                      <a:r>
                        <a:rPr lang="ja-JP" altLang="en-US" sz="1800" u="none" strike="noStrike" dirty="0" smtClean="0">
                          <a:effectLst/>
                        </a:rPr>
                        <a:t>率</a:t>
                      </a:r>
                      <a:endParaRPr lang="zh-TW"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a:solidFill>
                            <a:srgbClr val="FF0000"/>
                          </a:solidFill>
                          <a:effectLst/>
                        </a:rPr>
                        <a:t>-19.20%</a:t>
                      </a:r>
                      <a:endParaRPr lang="en-US" altLang="ja-JP" sz="18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a:effectLst/>
                        </a:rPr>
                        <a:t>15.10%</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a:effectLst/>
                        </a:rPr>
                        <a:t>20.40%</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1"/>
                  </a:ext>
                </a:extLst>
              </a:tr>
              <a:tr h="576064">
                <a:tc>
                  <a:txBody>
                    <a:bodyPr/>
                    <a:lstStyle/>
                    <a:p>
                      <a:pPr algn="l" fontAlgn="ctr"/>
                      <a:r>
                        <a:rPr lang="en-US" altLang="ja-JP" sz="1800" b="0" i="0" u="none" strike="noStrike" dirty="0" smtClean="0">
                          <a:solidFill>
                            <a:schemeClr val="dk1"/>
                          </a:solidFill>
                          <a:effectLst/>
                          <a:latin typeface="+mn-lt"/>
                          <a:ea typeface="+mn-ea"/>
                        </a:rPr>
                        <a:t>Ranking</a:t>
                      </a:r>
                    </a:p>
                    <a:p>
                      <a:pPr algn="l" fontAlgn="ctr"/>
                      <a:r>
                        <a:rPr lang="en-US" altLang="ja-JP" sz="1800" b="0" i="0" u="none" strike="noStrike" dirty="0" smtClean="0">
                          <a:solidFill>
                            <a:schemeClr val="dk1"/>
                          </a:solidFill>
                          <a:effectLst/>
                          <a:latin typeface="+mn-lt"/>
                          <a:ea typeface="+mn-ea"/>
                        </a:rPr>
                        <a:t>(/1741)</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smtClean="0">
                          <a:solidFill>
                            <a:srgbClr val="FF0000"/>
                          </a:solidFill>
                          <a:effectLst/>
                        </a:rPr>
                        <a:t>1343</a:t>
                      </a:r>
                      <a:endParaRPr lang="ja-JP" altLang="en-US" sz="18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smtClean="0">
                          <a:effectLst/>
                        </a:rPr>
                        <a:t>210</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tc>
                  <a:txBody>
                    <a:bodyPr/>
                    <a:lstStyle/>
                    <a:p>
                      <a:pPr algn="l" fontAlgn="ctr"/>
                      <a:r>
                        <a:rPr lang="en-US" altLang="ja-JP" sz="1800" u="none" strike="noStrike" dirty="0" smtClean="0">
                          <a:effectLst/>
                        </a:rPr>
                        <a:t>264</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144" marR="7144"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66213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5126"/>
            <a:ext cx="9036496" cy="1325563"/>
          </a:xfrm>
        </p:spPr>
        <p:txBody>
          <a:bodyPr>
            <a:normAutofit fontScale="90000"/>
          </a:bodyPr>
          <a:lstStyle/>
          <a:p>
            <a:pPr algn="ctr"/>
            <a:r>
              <a:rPr kumimoji="1" lang="en-US" altLang="ja-JP" dirty="0" smtClean="0"/>
              <a:t>	</a:t>
            </a:r>
            <a:r>
              <a:rPr lang="en-US" altLang="ja-JP" dirty="0"/>
              <a:t>Principle of equivalent of three aspects</a:t>
            </a:r>
            <a:br>
              <a:rPr lang="en-US" altLang="ja-JP" dirty="0"/>
            </a:br>
            <a:endParaRPr kumimoji="1" lang="ja-JP" altLang="en-US" dirty="0"/>
          </a:p>
        </p:txBody>
      </p:sp>
      <p:sp>
        <p:nvSpPr>
          <p:cNvPr id="5" name="右矢印 4"/>
          <p:cNvSpPr/>
          <p:nvPr/>
        </p:nvSpPr>
        <p:spPr>
          <a:xfrm rot="5400000">
            <a:off x="3887924" y="1376772"/>
            <a:ext cx="1512168" cy="115212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83568" y="2708920"/>
            <a:ext cx="8280920" cy="646331"/>
          </a:xfrm>
          <a:prstGeom prst="rect">
            <a:avLst/>
          </a:prstGeom>
          <a:noFill/>
        </p:spPr>
        <p:txBody>
          <a:bodyPr wrap="square" rtlCol="0">
            <a:spAutoFit/>
          </a:bodyPr>
          <a:lstStyle/>
          <a:p>
            <a:pPr algn="ctr"/>
            <a:r>
              <a:rPr kumimoji="1" lang="en-US" altLang="ja-JP" sz="3600" dirty="0" smtClean="0">
                <a:solidFill>
                  <a:srgbClr val="FF0000"/>
                </a:solidFill>
              </a:rPr>
              <a:t>Added value=Income=Expenditure</a:t>
            </a:r>
            <a:endParaRPr kumimoji="1" lang="ja-JP" altLang="en-US" sz="3600" dirty="0">
              <a:solidFill>
                <a:srgbClr val="FF0000"/>
              </a:solidFill>
            </a:endParaRPr>
          </a:p>
        </p:txBody>
      </p:sp>
      <p:sp>
        <p:nvSpPr>
          <p:cNvPr id="9" name="テキスト ボックス 8"/>
          <p:cNvSpPr txBox="1"/>
          <p:nvPr/>
        </p:nvSpPr>
        <p:spPr>
          <a:xfrm>
            <a:off x="1007604" y="4050316"/>
            <a:ext cx="7272808" cy="954107"/>
          </a:xfrm>
          <a:prstGeom prst="rect">
            <a:avLst/>
          </a:prstGeom>
          <a:noFill/>
        </p:spPr>
        <p:txBody>
          <a:bodyPr wrap="square" rtlCol="0">
            <a:spAutoFit/>
          </a:bodyPr>
          <a:lstStyle/>
          <a:p>
            <a:r>
              <a:rPr lang="en-US" altLang="ja-JP" sz="2800" dirty="0" smtClean="0">
                <a:solidFill>
                  <a:srgbClr val="0070C0"/>
                </a:solidFill>
              </a:rPr>
              <a:t>But…</a:t>
            </a:r>
            <a:endParaRPr lang="en-US" altLang="ja-JP" sz="2800" dirty="0">
              <a:solidFill>
                <a:srgbClr val="0070C0"/>
              </a:solidFill>
            </a:endParaRPr>
          </a:p>
          <a:p>
            <a:r>
              <a:rPr lang="en-US" altLang="ja-JP" sz="2800" dirty="0" smtClean="0"/>
              <a:t>Sakai city</a:t>
            </a:r>
            <a:r>
              <a:rPr lang="ja-JP" altLang="en-US" sz="2800" dirty="0" smtClean="0"/>
              <a:t>：</a:t>
            </a:r>
            <a:r>
              <a:rPr lang="en-US" altLang="ja-JP" sz="2800" dirty="0" smtClean="0"/>
              <a:t>Expenditure</a:t>
            </a:r>
            <a:r>
              <a:rPr lang="ja-JP" altLang="en-US" sz="2800" dirty="0" smtClean="0"/>
              <a:t>≦</a:t>
            </a:r>
            <a:r>
              <a:rPr lang="en-US" altLang="ja-JP" sz="2800" dirty="0" smtClean="0"/>
              <a:t>Added value</a:t>
            </a:r>
            <a:r>
              <a:rPr lang="ja-JP" altLang="en-US" sz="2800" dirty="0" smtClean="0"/>
              <a:t>≦</a:t>
            </a:r>
            <a:r>
              <a:rPr lang="en-US" altLang="ja-JP" sz="2800" dirty="0" smtClean="0"/>
              <a:t>Income</a:t>
            </a:r>
            <a:endParaRPr lang="ja-JP" altLang="en-US" sz="2800" dirty="0"/>
          </a:p>
        </p:txBody>
      </p:sp>
    </p:spTree>
    <p:extLst>
      <p:ext uri="{BB962C8B-B14F-4D97-AF65-F5344CB8AC3E}">
        <p14:creationId xmlns:p14="http://schemas.microsoft.com/office/powerpoint/2010/main" val="3713279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379</Words>
  <Application>Microsoft Office PowerPoint</Application>
  <PresentationFormat>画面に合わせる (4:3)</PresentationFormat>
  <Paragraphs>126</Paragraphs>
  <Slides>12</Slides>
  <Notes>1</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新細明體</vt:lpstr>
      <vt:lpstr>Arial</vt:lpstr>
      <vt:lpstr>Calibri</vt:lpstr>
      <vt:lpstr>Calibri Light</vt:lpstr>
      <vt:lpstr>Office テーマ</vt:lpstr>
      <vt:lpstr>Search for potential value and for structure of city creating new value  in Sakai city</vt:lpstr>
      <vt:lpstr>About Sakai city</vt:lpstr>
      <vt:lpstr>PowerPoint プレゼンテーション</vt:lpstr>
      <vt:lpstr> Rate of financial flow</vt:lpstr>
      <vt:lpstr>Added value ＝gross output－ Intermediate input</vt:lpstr>
      <vt:lpstr>Income…allotment of added value</vt:lpstr>
      <vt:lpstr>支出流出入率」とは、地域内に支出された金額に対する地域外から流入・地域外に流出した金額の割合で、プラスの値は地域外からの流入、マイナスの値は地域外への流出を示す</vt:lpstr>
      <vt:lpstr>Expenditure…Usage of the income </vt:lpstr>
      <vt:lpstr> Principle of equivalent of three aspects </vt:lpstr>
      <vt:lpstr>PowerPoint プレゼンテーション</vt:lpstr>
      <vt:lpstr>①分配の流入</vt:lpstr>
      <vt:lpstr>Issue of Sakai city                       ～Expenditure side～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for potential value and for</dc:title>
  <dc:creator>植田成浩</dc:creator>
  <cp:lastModifiedBy>user</cp:lastModifiedBy>
  <cp:revision>48</cp:revision>
  <dcterms:created xsi:type="dcterms:W3CDTF">2016-11-01T04:21:39Z</dcterms:created>
  <dcterms:modified xsi:type="dcterms:W3CDTF">2016-11-03T07:24:36Z</dcterms:modified>
</cp:coreProperties>
</file>